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86" r:id="rId2"/>
    <p:sldId id="288" r:id="rId3"/>
    <p:sldId id="296" r:id="rId4"/>
    <p:sldId id="289" r:id="rId5"/>
    <p:sldId id="294" r:id="rId6"/>
    <p:sldId id="295" r:id="rId7"/>
    <p:sldId id="293" r:id="rId8"/>
    <p:sldId id="287" r:id="rId9"/>
    <p:sldId id="304" r:id="rId10"/>
    <p:sldId id="367" r:id="rId11"/>
    <p:sldId id="368" r:id="rId12"/>
    <p:sldId id="345" r:id="rId13"/>
    <p:sldId id="366" r:id="rId14"/>
  </p:sldIdLst>
  <p:sldSz cx="9144000" cy="6858000" type="screen4x3"/>
  <p:notesSz cx="6797675" cy="9928225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SN SuKumWit" panose="020B0604020202020204" charset="-34"/>
      <p:regular r:id="rId21"/>
    </p:embeddedFont>
    <p:embeddedFont>
      <p:font typeface="TH SarabunPSK" panose="020B0500040200020003" pitchFamily="34" charset="-34"/>
      <p:regular r:id="rId22"/>
      <p:bold r:id="rId23"/>
      <p:italic r:id="rId24"/>
      <p:boldItalic r:id="rId25"/>
    </p:embeddedFont>
    <p:embeddedFont>
      <p:font typeface="Cordia New" panose="020B0304020202020204" pitchFamily="34" charset="-34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CEC"/>
    <a:srgbClr val="50B0E0"/>
    <a:srgbClr val="DA6710"/>
    <a:srgbClr val="EC7320"/>
    <a:srgbClr val="2E919E"/>
    <a:srgbClr val="35A6B5"/>
    <a:srgbClr val="678115"/>
    <a:srgbClr val="769418"/>
    <a:srgbClr val="E73903"/>
    <a:srgbClr val="E0D1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6189" cy="496412"/>
          </a:xfrm>
          <a:prstGeom prst="rect">
            <a:avLst/>
          </a:prstGeom>
        </p:spPr>
        <p:txBody>
          <a:bodyPr vert="horz" lIns="91575" tIns="45787" rIns="91575" bIns="457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3849899" y="0"/>
            <a:ext cx="2946189" cy="496412"/>
          </a:xfrm>
          <a:prstGeom prst="rect">
            <a:avLst/>
          </a:prstGeom>
        </p:spPr>
        <p:txBody>
          <a:bodyPr vert="horz" lIns="91575" tIns="45787" rIns="91575" bIns="45787" rtlCol="0"/>
          <a:lstStyle>
            <a:lvl1pPr algn="r">
              <a:defRPr sz="1200"/>
            </a:lvl1pPr>
          </a:lstStyle>
          <a:p>
            <a:fld id="{A3343A1A-5CE4-4BB4-AD8E-62859D37B646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1" y="9430224"/>
            <a:ext cx="2946189" cy="496412"/>
          </a:xfrm>
          <a:prstGeom prst="rect">
            <a:avLst/>
          </a:prstGeom>
        </p:spPr>
        <p:txBody>
          <a:bodyPr vert="horz" lIns="91575" tIns="45787" rIns="91575" bIns="457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49899" y="9430224"/>
            <a:ext cx="2946189" cy="496412"/>
          </a:xfrm>
          <a:prstGeom prst="rect">
            <a:avLst/>
          </a:prstGeom>
        </p:spPr>
        <p:txBody>
          <a:bodyPr vert="horz" lIns="91575" tIns="45787" rIns="91575" bIns="45787" rtlCol="0" anchor="b"/>
          <a:lstStyle>
            <a:lvl1pPr algn="r">
              <a:defRPr sz="1200"/>
            </a:lvl1pPr>
          </a:lstStyle>
          <a:p>
            <a:fld id="{3D285803-7A9F-4B47-A18F-CDF79DDCD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49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7" y="5"/>
            <a:ext cx="2945659" cy="498134"/>
          </a:xfrm>
          <a:prstGeom prst="rect">
            <a:avLst/>
          </a:prstGeom>
        </p:spPr>
        <p:txBody>
          <a:bodyPr vert="horz" lIns="93225" tIns="46612" rIns="93225" bIns="4661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50" y="5"/>
            <a:ext cx="2945659" cy="498134"/>
          </a:xfrm>
          <a:prstGeom prst="rect">
            <a:avLst/>
          </a:prstGeom>
        </p:spPr>
        <p:txBody>
          <a:bodyPr vert="horz" lIns="93225" tIns="46612" rIns="93225" bIns="46612" rtlCol="0"/>
          <a:lstStyle>
            <a:lvl1pPr algn="r">
              <a:defRPr sz="1200"/>
            </a:lvl1pPr>
          </a:lstStyle>
          <a:p>
            <a:fld id="{D37985BA-DC78-4AE2-AC03-4DC3AC93C1A5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25" tIns="46612" rIns="93225" bIns="466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9" y="4777959"/>
            <a:ext cx="5438140" cy="3909239"/>
          </a:xfrm>
          <a:prstGeom prst="rect">
            <a:avLst/>
          </a:prstGeom>
        </p:spPr>
        <p:txBody>
          <a:bodyPr vert="horz" lIns="93225" tIns="46612" rIns="93225" bIns="4661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" y="9430092"/>
            <a:ext cx="2945659" cy="498134"/>
          </a:xfrm>
          <a:prstGeom prst="rect">
            <a:avLst/>
          </a:prstGeom>
        </p:spPr>
        <p:txBody>
          <a:bodyPr vert="horz" lIns="93225" tIns="46612" rIns="93225" bIns="4661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50" y="9430092"/>
            <a:ext cx="2945659" cy="498134"/>
          </a:xfrm>
          <a:prstGeom prst="rect">
            <a:avLst/>
          </a:prstGeom>
        </p:spPr>
        <p:txBody>
          <a:bodyPr vert="horz" lIns="93225" tIns="46612" rIns="93225" bIns="46612" rtlCol="0" anchor="b"/>
          <a:lstStyle>
            <a:lvl1pPr algn="r">
              <a:defRPr sz="1200"/>
            </a:lvl1pPr>
          </a:lstStyle>
          <a:p>
            <a:fld id="{8026ADE7-8579-4F2F-829D-B595FF2236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6ADE7-8579-4F2F-829D-B595FF2236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9787"/>
            <a:ext cx="7148015" cy="11568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4669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25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2pPr>
            <a:lvl3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3pPr>
            <a:lvl4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4pPr>
            <a:lvl5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5616" y="639729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4C626ED-EC56-4B94-B907-5E62860FF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4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5616" y="6397295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4C626ED-EC56-4B94-B907-5E62860FF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gtfarm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114" y="935603"/>
            <a:ext cx="6656700" cy="975818"/>
          </a:xfrm>
        </p:spPr>
        <p:txBody>
          <a:bodyPr>
            <a:normAutofit fontScale="90000"/>
          </a:bodyPr>
          <a:lstStyle/>
          <a:p>
            <a:pPr algn="l"/>
            <a:r>
              <a:rPr lang="th-TH" sz="6200" dirty="0" smtClean="0">
                <a:latin typeface="DSN SuKumWit" panose="00000400000000000000" pitchFamily="2" charset="-34"/>
                <a:cs typeface="DSN SuKumWit" panose="00000400000000000000" pitchFamily="2" charset="-34"/>
              </a:rPr>
              <a:t>เว็บไซต์ตลาดสินค้าเกษตรออนไลน์</a:t>
            </a:r>
            <a:endParaRPr lang="en-US" sz="6200" dirty="0">
              <a:latin typeface="DSN SuKumWit" panose="00000400000000000000" pitchFamily="2" charset="-34"/>
              <a:cs typeface="DSN SuKumWit" panose="00000400000000000000" pitchFamily="2" charset="-34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19114" y="1559261"/>
            <a:ext cx="6487387" cy="9290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 algn="l"/>
            <a:r>
              <a:rPr lang="en-US" sz="5400" spc="30" dirty="0" smtClean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www.dgtfarm.com</a:t>
            </a:r>
            <a:endParaRPr lang="en-US" sz="5400" spc="30" dirty="0">
              <a:solidFill>
                <a:srgbClr val="C55A11"/>
              </a:solidFill>
              <a:latin typeface="DSN SuKumWit" panose="00000400000000000000" pitchFamily="2" charset="-34"/>
              <a:cs typeface="DSN SuKumWit" panose="00000400000000000000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51" y="2406394"/>
            <a:ext cx="4474281" cy="7750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32367" y="2594949"/>
            <a:ext cx="6858000" cy="901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h-TH" sz="2800" dirty="0" smtClean="0">
                <a:solidFill>
                  <a:schemeClr val="accent3">
                    <a:lumMod val="75000"/>
                  </a:schemeClr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สำนักงานมาตรฐานสินค้าเกษตรและอาหารแห่งชาติ (มกอช.)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DSN SuKumWit" panose="00000400000000000000" pitchFamily="2" charset="-34"/>
              <a:cs typeface="DSN SuKumWi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9030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38933" y="433024"/>
            <a:ext cx="6508277" cy="791567"/>
          </a:xfrm>
        </p:spPr>
        <p:txBody>
          <a:bodyPr>
            <a:normAutofit/>
          </a:bodyPr>
          <a:lstStyle/>
          <a:p>
            <a:r>
              <a:rPr lang="th-TH" sz="3600" b="1" dirty="0" smtClean="0"/>
              <a:t>สรุปผลการดำเนินงาน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DGTFarm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5155" y="2023563"/>
            <a:ext cx="7886700" cy="436491"/>
          </a:xfrm>
        </p:spPr>
        <p:txBody>
          <a:bodyPr>
            <a:noAutofit/>
          </a:bodyPr>
          <a:lstStyle/>
          <a:p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ผู้สมัคร</a:t>
            </a:r>
            <a:r>
              <a:rPr lang="th-TH" sz="2400" b="1" dirty="0">
                <a:solidFill>
                  <a:schemeClr val="accent3">
                    <a:lumMod val="75000"/>
                  </a:schemeClr>
                </a:solidFill>
              </a:rPr>
              <a:t>ลงทะเบียนเข้าใช้งานใน</a:t>
            </a:r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ตลาดสินค้าเกษตรออนไลน์   จำนวน 1,114 ราย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chemeClr val="accent2"/>
                </a:solidFill>
              </a:rPr>
              <a:t>(</a:t>
            </a:r>
            <a:r>
              <a:rPr lang="th-TH" sz="1600" b="1" dirty="0" smtClean="0">
                <a:solidFill>
                  <a:schemeClr val="accent2"/>
                </a:solidFill>
              </a:rPr>
              <a:t>ข้อมูล ณ สิงหาคม 2561</a:t>
            </a:r>
            <a:r>
              <a:rPr lang="en-US" sz="1600" b="1" dirty="0" smtClean="0">
                <a:solidFill>
                  <a:schemeClr val="accent2"/>
                </a:solidFill>
              </a:rPr>
              <a:t>)</a:t>
            </a:r>
            <a:endParaRPr lang="th-TH" sz="1600" dirty="0" smtClean="0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13" y="1449319"/>
            <a:ext cx="5035449" cy="8722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608505" y="932700"/>
            <a:ext cx="3659597" cy="591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Digital Farm : 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www.dgtfarm.com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649468"/>
              </p:ext>
            </p:extLst>
          </p:nvPr>
        </p:nvGraphicFramePr>
        <p:xfrm>
          <a:off x="1551057" y="3183466"/>
          <a:ext cx="5765938" cy="15536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3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17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07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ประเภทผู้สมัคร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E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 (คน)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5E7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0724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ผู้ขาย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359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0724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ผู้ซื้อ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547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0724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ผู้ซื้อและผู้ขาย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208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07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th-TH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รวม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1,114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06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8933" y="433024"/>
            <a:ext cx="6508277" cy="791567"/>
          </a:xfrm>
        </p:spPr>
        <p:txBody>
          <a:bodyPr>
            <a:normAutofit/>
          </a:bodyPr>
          <a:lstStyle/>
          <a:p>
            <a:r>
              <a:rPr lang="th-TH" sz="3600" b="1" dirty="0" smtClean="0"/>
              <a:t>สรุปผลการดำเนินงาน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DGTFarm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13" y="1449319"/>
            <a:ext cx="5035449" cy="8722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08505" y="932700"/>
            <a:ext cx="3659597" cy="591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Digital Farm : </a:t>
            </a: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www.dgtfarm.com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1104" y="4132229"/>
            <a:ext cx="7886700" cy="436491"/>
          </a:xfrm>
        </p:spPr>
        <p:txBody>
          <a:bodyPr>
            <a:normAutofit/>
          </a:bodyPr>
          <a:lstStyle/>
          <a:p>
            <a:r>
              <a:rPr lang="th-TH" sz="2200" b="1" dirty="0">
                <a:solidFill>
                  <a:schemeClr val="accent3">
                    <a:lumMod val="75000"/>
                  </a:schemeClr>
                </a:solidFill>
              </a:rPr>
              <a:t>การซื้อขายสินค้าในเว็บไซต์ตลาดสินค้าเกษตรออนไลน์</a:t>
            </a:r>
            <a:r>
              <a:rPr lang="en-US" sz="22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th-TH" sz="22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500" b="1" dirty="0" smtClean="0">
                <a:solidFill>
                  <a:schemeClr val="accent2"/>
                </a:solidFill>
              </a:rPr>
              <a:t>(</a:t>
            </a:r>
            <a:r>
              <a:rPr lang="th-TH" sz="1500" b="1" dirty="0" smtClean="0">
                <a:solidFill>
                  <a:schemeClr val="accent2"/>
                </a:solidFill>
              </a:rPr>
              <a:t>ข้อมูล ณ สิงหาคม 2561</a:t>
            </a:r>
            <a:r>
              <a:rPr lang="en-US" sz="1500" b="1" dirty="0" smtClean="0">
                <a:solidFill>
                  <a:schemeClr val="accent2"/>
                </a:solidFill>
              </a:rPr>
              <a:t>)</a:t>
            </a:r>
            <a:endParaRPr lang="th-TH" sz="1500" dirty="0" smtClean="0">
              <a:solidFill>
                <a:schemeClr val="accent2"/>
              </a:solidFill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1032342" y="446712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ปริมาณการซื้อ - ขาย	จำนวน          79 	ครั้ง 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 มูลค่าการซื้อ - ขาย	จำนวน   111,279	บาท</a:t>
            </a:r>
          </a:p>
        </p:txBody>
      </p:sp>
      <p:graphicFrame>
        <p:nvGraphicFramePr>
          <p:cNvPr id="9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182182"/>
              </p:ext>
            </p:extLst>
          </p:nvPr>
        </p:nvGraphicFramePr>
        <p:xfrm>
          <a:off x="656503" y="2023563"/>
          <a:ext cx="7904003" cy="17864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18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43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78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07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50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72089"/>
                <a:gridCol w="11720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57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ตลาด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ผัก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ผลไม้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ข้าว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แปรรูป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ไข่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</a:t>
                      </a:r>
                      <a:endParaRPr lang="en-US" sz="20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0A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ตลาดเกษตรอินทรีย์และตลาดสีเขียว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79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131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ตลาดเกษตรแปลงใหญ่และ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GAP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42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57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-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7809">
                <a:tc>
                  <a:txBody>
                    <a:bodyPr/>
                    <a:lstStyle/>
                    <a:p>
                      <a:pPr algn="thaiDist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ตลาดสินค้า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QR Trace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31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56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0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239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520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th-TH" sz="2000" b="1" kern="1200" dirty="0">
                          <a:solidFill>
                            <a:schemeClr val="lt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รวม</a:t>
                      </a:r>
                      <a:endParaRPr lang="en-US" sz="2000" b="1" kern="1200" dirty="0">
                        <a:solidFill>
                          <a:schemeClr val="lt1"/>
                        </a:solidFill>
                        <a:effectLst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70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82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245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553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9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666945" y="1637423"/>
            <a:ext cx="6550065" cy="463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>
                <a:solidFill>
                  <a:schemeClr val="accent3">
                    <a:lumMod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ordia New" panose="020B0304020202020204" pitchFamily="34" charset="-34"/>
                <a:cs typeface="Cordia New" panose="020B0304020202020204" pitchFamily="34" charset="-3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ordia New" panose="020B0304020202020204" pitchFamily="34" charset="-34"/>
                <a:cs typeface="Cordia New" panose="020B0304020202020204" pitchFamily="34" charset="-3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th-TH" sz="2200" dirty="0">
                <a:solidFill>
                  <a:schemeClr val="accent3">
                    <a:lumMod val="75000"/>
                  </a:schemeClr>
                </a:solidFill>
              </a:rPr>
              <a:t>สินค้าที่จำหน่ายบน</a:t>
            </a:r>
            <a:r>
              <a:rPr lang="th-TH" sz="2200" dirty="0" smtClean="0">
                <a:solidFill>
                  <a:schemeClr val="accent3">
                    <a:lumMod val="75000"/>
                  </a:schemeClr>
                </a:solidFill>
              </a:rPr>
              <a:t>เว็บไซต์</a:t>
            </a:r>
            <a:r>
              <a:rPr lang="th-TH" sz="2200" dirty="0">
                <a:solidFill>
                  <a:schemeClr val="accent3">
                    <a:lumMod val="75000"/>
                  </a:schemeClr>
                </a:solidFill>
              </a:rPr>
              <a:t>ตลาดสินค้าเกษตรออนไลน์</a:t>
            </a:r>
            <a:r>
              <a:rPr lang="th-TH" sz="2200" dirty="0" smtClean="0">
                <a:solidFill>
                  <a:schemeClr val="accent3">
                    <a:lumMod val="75000"/>
                  </a:schemeClr>
                </a:solidFill>
              </a:rPr>
              <a:t>  </a:t>
            </a:r>
            <a:r>
              <a:rPr lang="en-US" sz="1400" dirty="0">
                <a:solidFill>
                  <a:schemeClr val="accent2"/>
                </a:solidFill>
              </a:rPr>
              <a:t>(</a:t>
            </a:r>
            <a:r>
              <a:rPr lang="th-TH" sz="1400" dirty="0">
                <a:solidFill>
                  <a:schemeClr val="accent2"/>
                </a:solidFill>
              </a:rPr>
              <a:t>ข้อมูล ณ </a:t>
            </a:r>
            <a:r>
              <a:rPr lang="th-TH" sz="1400" dirty="0" smtClean="0">
                <a:solidFill>
                  <a:schemeClr val="accent2"/>
                </a:solidFill>
              </a:rPr>
              <a:t>สิงหาคม </a:t>
            </a:r>
            <a:r>
              <a:rPr lang="th-TH" sz="1400" dirty="0">
                <a:solidFill>
                  <a:schemeClr val="accent2"/>
                </a:solidFill>
              </a:rPr>
              <a:t>2561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th-TH" sz="1400" dirty="0">
              <a:solidFill>
                <a:schemeClr val="accent2"/>
              </a:solidFill>
            </a:endParaRPr>
          </a:p>
          <a:p>
            <a:endParaRPr lang="th-TH" sz="1400" dirty="0">
              <a:solidFill>
                <a:schemeClr val="accent2"/>
              </a:solidFill>
            </a:endParaRPr>
          </a:p>
          <a:p>
            <a:endParaRPr lang="th-TH" sz="2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92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4142" y="2088043"/>
            <a:ext cx="8246127" cy="3845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ts val="1200"/>
              </a:spcBef>
            </a:pPr>
            <a:r>
              <a:rPr lang="th-TH" sz="4000" b="1" u="sng" dirty="0" smtClean="0">
                <a:latin typeface="Cordia New" panose="020B0304020202020204" pitchFamily="34" charset="-34"/>
              </a:rPr>
              <a:t>สนใจ</a:t>
            </a:r>
            <a:r>
              <a:rPr lang="th-TH" sz="4000" b="1" u="sng" dirty="0">
                <a:latin typeface="Cordia New" panose="020B0304020202020204" pitchFamily="34" charset="-34"/>
              </a:rPr>
              <a:t>สอบถามรายละเอียดเพิ่มเติมที่</a:t>
            </a:r>
          </a:p>
          <a:p>
            <a:pPr lvl="0" algn="ctr">
              <a:spcBef>
                <a:spcPts val="1200"/>
              </a:spcBef>
            </a:pP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Facebook : </a:t>
            </a:r>
            <a:r>
              <a:rPr lang="en-US" sz="40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DGTFarm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: </a:t>
            </a:r>
            <a:r>
              <a:rPr lang="th-TH" sz="4000" b="1" dirty="0">
                <a:latin typeface="Cordia New" panose="020B0304020202020204" pitchFamily="34" charset="-34"/>
              </a:rPr>
              <a:t>ตลาดสินค้าเกษตรออนไลน์ (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www.facebook.com/MyDGTFarm) </a:t>
            </a:r>
          </a:p>
          <a:p>
            <a:pPr lvl="0" algn="ctr">
              <a:spcBef>
                <a:spcPts val="1200"/>
              </a:spcBef>
            </a:pPr>
            <a:r>
              <a:rPr lang="th-TH" sz="4000" b="1" dirty="0">
                <a:latin typeface="Cordia New" panose="020B0304020202020204" pitchFamily="34" charset="-34"/>
              </a:rPr>
              <a:t>โทรศัพท์ : 08-0352-1558 หรือ 02-579-8648</a:t>
            </a:r>
          </a:p>
          <a:p>
            <a:pPr lvl="0" algn="ctr">
              <a:spcBef>
                <a:spcPts val="1200"/>
              </a:spcBef>
            </a:pP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ID Line : </a:t>
            </a:r>
            <a:r>
              <a:rPr lang="en-US" sz="40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dgtfarm</a:t>
            </a:r>
            <a:r>
              <a:rPr lang="en-US" sz="40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endParaRPr kumimoji="0" lang="th-TH" sz="40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3051" y="494883"/>
            <a:ext cx="7288310" cy="79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ต</a:t>
            </a:r>
            <a:r>
              <a:rPr lang="th-TH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ลาดสินค้าเกษตรออนไลน์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en-US" sz="4800" dirty="0" smtClean="0">
                <a:latin typeface="DSN SuKumWit" pitchFamily="2" charset="-34"/>
                <a:cs typeface="DSN SuKumWit" pitchFamily="2" charset="-34"/>
              </a:rPr>
              <a:t>(DGT Farm)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213442" y="1031802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78" y="1525936"/>
            <a:ext cx="5035449" cy="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88" y="1917848"/>
            <a:ext cx="4122363" cy="412236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678876" y="2824077"/>
            <a:ext cx="3994933" cy="2357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ts val="1200"/>
              </a:spcBef>
            </a:pPr>
            <a:r>
              <a:rPr lang="th-TH" sz="4000" b="1" u="sng" dirty="0" smtClean="0">
                <a:latin typeface="Cordia New" panose="020B0304020202020204" pitchFamily="34" charset="-34"/>
              </a:rPr>
              <a:t>สนใจรับข่าวสาร</a:t>
            </a:r>
            <a:br>
              <a:rPr lang="th-TH" sz="4000" b="1" u="sng" dirty="0" smtClean="0">
                <a:latin typeface="Cordia New" panose="020B0304020202020204" pitchFamily="34" charset="-34"/>
              </a:rPr>
            </a:br>
            <a:r>
              <a:rPr lang="th-TH" sz="3600" b="1" u="sng" dirty="0" smtClean="0">
                <a:latin typeface="Cordia New" panose="020B0304020202020204" pitchFamily="34" charset="-34"/>
              </a:rPr>
              <a:t>ผ่านกลุ่มไลน์ </a:t>
            </a:r>
            <a:r>
              <a:rPr lang="en-US" sz="3600" b="1" u="sng" dirty="0" err="1" smtClean="0">
                <a:latin typeface="Cordia New" panose="020B0304020202020204" pitchFamily="34" charset="-34"/>
              </a:rPr>
              <a:t>DGTFarm</a:t>
            </a:r>
            <a:r>
              <a:rPr lang="en-US" sz="3600" b="1" u="sng" dirty="0" smtClean="0">
                <a:latin typeface="Cordia New" panose="020B0304020202020204" pitchFamily="34" charset="-34"/>
              </a:rPr>
              <a:t> </a:t>
            </a:r>
            <a:r>
              <a:rPr lang="en-US" sz="4000" b="1" u="sng" dirty="0" smtClean="0">
                <a:latin typeface="Cordia New" panose="020B0304020202020204" pitchFamily="34" charset="-34"/>
              </a:rPr>
              <a:t/>
            </a:r>
            <a:br>
              <a:rPr lang="en-US" sz="4000" b="1" u="sng" dirty="0" smtClean="0">
                <a:latin typeface="Cordia New" panose="020B0304020202020204" pitchFamily="34" charset="-34"/>
              </a:rPr>
            </a:br>
            <a:r>
              <a:rPr lang="en-US" sz="6600" b="1" dirty="0" smtClean="0">
                <a:latin typeface="Cordia New" panose="020B0304020202020204" pitchFamily="34" charset="-34"/>
              </a:rPr>
              <a:t>Scan !!!</a:t>
            </a:r>
            <a:endParaRPr kumimoji="0" lang="th-TH" sz="6600" i="0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3051" y="494883"/>
            <a:ext cx="7288310" cy="79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ต</a:t>
            </a:r>
            <a:r>
              <a:rPr lang="th-TH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ลาดสินค้าเกษตรออนไลน์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en-US" sz="4800" dirty="0" smtClean="0">
                <a:latin typeface="DSN SuKumWit" pitchFamily="2" charset="-34"/>
                <a:cs typeface="DSN SuKumWit" pitchFamily="2" charset="-34"/>
              </a:rPr>
              <a:t>(DGT Farm)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213442" y="1031802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78" y="1525936"/>
            <a:ext cx="5035449" cy="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4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6" name="รูปภาพ 15" descr="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420" y="3866024"/>
            <a:ext cx="4039737" cy="2688669"/>
          </a:xfrm>
          <a:prstGeom prst="rect">
            <a:avLst/>
          </a:prstGeom>
        </p:spPr>
      </p:pic>
      <p:grpSp>
        <p:nvGrpSpPr>
          <p:cNvPr id="34" name="กลุ่ม 33"/>
          <p:cNvGrpSpPr/>
          <p:nvPr/>
        </p:nvGrpSpPr>
        <p:grpSpPr>
          <a:xfrm>
            <a:off x="1456317" y="2543334"/>
            <a:ext cx="6336557" cy="4778690"/>
            <a:chOff x="1456317" y="2543334"/>
            <a:chExt cx="6336557" cy="4778690"/>
          </a:xfrm>
        </p:grpSpPr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1456317" y="2543334"/>
              <a:ext cx="6336557" cy="477869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lvl="0">
                <a:lnSpc>
                  <a:spcPct val="110000"/>
                </a:lnSpc>
              </a:pPr>
              <a:r>
                <a:rPr lang="th-TH" sz="32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            </a:t>
              </a:r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</a:t>
              </a:r>
              <a:r>
                <a:rPr lang="en-US" sz="40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DGTFarm</a:t>
              </a:r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คือ ช่องทางการ</a:t>
              </a: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/>
              </a:r>
              <a:b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</a:b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                  </a:t>
              </a: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ซื้อขายสินค้าเกษตรปลอดภัย มีคุณภาพ</a:t>
              </a: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ได้มาตรฐาน ผ่านการรับรอง ในรูปแบบออนไลน์ </a:t>
              </a: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/>
              </a:r>
              <a:b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</a:b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โดยผู้ขายสามารถจำหน่ายสินค้าเกษตร</a:t>
              </a: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/>
              </a:r>
              <a:b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</a:b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ในตลาดคุณภาพและผู้ซื้อสามารถเข้ามา</a:t>
              </a:r>
              <a: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/>
              </a:r>
              <a:br>
                <a:rPr lang="en-US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</a:b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เลือกชมสินค้าเกษตรในตลาดที่สนใจได้</a:t>
              </a:r>
              <a:endParaRPr lang="en-US" sz="2400" b="1" dirty="0" smtClean="0">
                <a:solidFill>
                  <a:schemeClr val="accent3">
                    <a:lumMod val="50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lvl="0">
                <a:lnSpc>
                  <a:spcPct val="110000"/>
                </a:lnSpc>
              </a:pPr>
              <a:r>
                <a:rPr lang="th-TH" sz="2400" b="1" dirty="0" smtClean="0">
                  <a:solidFill>
                    <a:schemeClr val="accent3">
                      <a:lumMod val="50000"/>
                    </a:schemeClr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ในทันที ทุกที่ ทุกเวลา</a:t>
              </a:r>
              <a:endParaRPr kumimoji="0" lang="th-TH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Cordia New" panose="020B0304020202020204" pitchFamily="34" charset="-3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98025" y="2579430"/>
              <a:ext cx="1697300" cy="1463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11500" dirty="0" smtClean="0">
                  <a:latin typeface="DSN SuKumWit" pitchFamily="2" charset="-34"/>
                </a:rPr>
                <a:t>“</a:t>
              </a:r>
              <a:endParaRPr lang="en-US" sz="8800" dirty="0">
                <a:latin typeface="DSN SuKumWit" pitchFamily="2" charset="-34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45212" y="5240740"/>
              <a:ext cx="1697300" cy="1331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11500" dirty="0" smtClean="0">
                  <a:latin typeface="DSN SuKumWit" pitchFamily="2" charset="-34"/>
                </a:rPr>
                <a:t>”</a:t>
              </a:r>
              <a:endParaRPr lang="en-US" sz="8800" dirty="0">
                <a:latin typeface="DSN SuKumWit" pitchFamily="2" charset="-34"/>
              </a:endParaRPr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873051" y="494883"/>
            <a:ext cx="7288310" cy="79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ต</a:t>
            </a:r>
            <a:r>
              <a:rPr lang="th-TH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ลาดสินค้าเกษตรออนไลน์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en-US" sz="4800" dirty="0" smtClean="0">
                <a:latin typeface="DSN SuKumWit" pitchFamily="2" charset="-34"/>
                <a:cs typeface="DSN SuKumWit" pitchFamily="2" charset="-34"/>
              </a:rPr>
              <a:t>(DGT Farm)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213442" y="1031802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3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78" y="1525936"/>
            <a:ext cx="5035449" cy="87228"/>
          </a:xfrm>
          <a:prstGeom prst="rect">
            <a:avLst/>
          </a:prstGeom>
        </p:spPr>
      </p:pic>
      <p:pic>
        <p:nvPicPr>
          <p:cNvPr id="21" name="รูปภาพ 20" descr="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684" y="890666"/>
            <a:ext cx="4873104" cy="336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รูปภาพ 4" descr="31.png"/>
          <p:cNvPicPr>
            <a:picLocks noChangeAspect="1"/>
          </p:cNvPicPr>
          <p:nvPr/>
        </p:nvPicPr>
        <p:blipFill>
          <a:blip r:embed="rId2"/>
          <a:srcRect l="16690" r="11620"/>
          <a:stretch>
            <a:fillRect/>
          </a:stretch>
        </p:blipFill>
        <p:spPr>
          <a:xfrm>
            <a:off x="0" y="2074459"/>
            <a:ext cx="4002645" cy="3715959"/>
          </a:xfrm>
          <a:prstGeom prst="rect">
            <a:avLst/>
          </a:prstGeom>
        </p:spPr>
      </p:pic>
      <p:pic>
        <p:nvPicPr>
          <p:cNvPr id="6" name="รูปภาพ 5" descr="32.png"/>
          <p:cNvPicPr>
            <a:picLocks noChangeAspect="1"/>
          </p:cNvPicPr>
          <p:nvPr/>
        </p:nvPicPr>
        <p:blipFill>
          <a:blip r:embed="rId3"/>
          <a:srcRect l="11880" r="21786"/>
          <a:stretch>
            <a:fillRect/>
          </a:stretch>
        </p:blipFill>
        <p:spPr>
          <a:xfrm>
            <a:off x="3079041" y="3070620"/>
            <a:ext cx="3608362" cy="3620425"/>
          </a:xfrm>
          <a:prstGeom prst="rect">
            <a:avLst/>
          </a:prstGeom>
        </p:spPr>
      </p:pic>
      <p:pic>
        <p:nvPicPr>
          <p:cNvPr id="7" name="รูปภาพ 6" descr="33.png"/>
          <p:cNvPicPr>
            <a:picLocks noChangeAspect="1"/>
          </p:cNvPicPr>
          <p:nvPr/>
        </p:nvPicPr>
        <p:blipFill>
          <a:blip r:embed="rId4"/>
          <a:srcRect l="22292" r="22752"/>
          <a:stretch>
            <a:fillRect/>
          </a:stretch>
        </p:blipFill>
        <p:spPr>
          <a:xfrm>
            <a:off x="5977719" y="2224332"/>
            <a:ext cx="3166281" cy="383463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918630" y="1709980"/>
            <a:ext cx="6451160" cy="669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rdia New" panose="020B0304020202020204" pitchFamily="34" charset="-34"/>
                <a:ea typeface="+mn-ea"/>
                <a:cs typeface="Cordia New" panose="020B0304020202020204" pitchFamily="34" charset="-34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err="1" smtClean="0"/>
              <a:t>DGTFarm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b="1" dirty="0" smtClean="0">
                <a:solidFill>
                  <a:schemeClr val="accent3">
                    <a:lumMod val="50000"/>
                  </a:schemeClr>
                </a:solidFill>
              </a:rPr>
              <a:t>มีตลาดจำหน่ายสินค้า </a:t>
            </a:r>
            <a:r>
              <a:rPr lang="th-TH" sz="4000" b="1" dirty="0" smtClean="0"/>
              <a:t>3</a:t>
            </a:r>
            <a:r>
              <a:rPr lang="th-TH" sz="32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b="1" dirty="0" smtClean="0">
                <a:solidFill>
                  <a:schemeClr val="accent3">
                    <a:lumMod val="50000"/>
                  </a:schemeClr>
                </a:solidFill>
              </a:rPr>
              <a:t>ตลาด คือ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73051" y="494883"/>
            <a:ext cx="7288310" cy="79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ต</a:t>
            </a:r>
            <a:r>
              <a:rPr lang="th-TH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ลาดสินค้าเกษตรออนไลน์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en-US" sz="4800" dirty="0" smtClean="0">
                <a:latin typeface="DSN SuKumWit" pitchFamily="2" charset="-34"/>
                <a:cs typeface="DSN SuKumWit" pitchFamily="2" charset="-34"/>
              </a:rPr>
              <a:t>(DGT Farm)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213442" y="1031802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78" y="1525936"/>
            <a:ext cx="5035449" cy="87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844081" y="5209215"/>
            <a:ext cx="928043" cy="928043"/>
            <a:chOff x="2397621" y="1081"/>
            <a:chExt cx="1300757" cy="130075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2397621" y="1081"/>
              <a:ext cx="1300757" cy="13007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Oval 4"/>
            <p:cNvSpPr/>
            <p:nvPr/>
          </p:nvSpPr>
          <p:spPr>
            <a:xfrm>
              <a:off x="2588112" y="191572"/>
              <a:ext cx="919775" cy="91977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00" kern="120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00" y="5462275"/>
            <a:ext cx="892258" cy="586854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830134" y="4060250"/>
            <a:ext cx="928043" cy="928043"/>
            <a:chOff x="2397621" y="1081"/>
            <a:chExt cx="1300757" cy="1300757"/>
          </a:xfrm>
          <a:solidFill>
            <a:schemeClr val="accent4"/>
          </a:solidFill>
        </p:grpSpPr>
        <p:sp>
          <p:nvSpPr>
            <p:cNvPr id="50" name="Oval 49"/>
            <p:cNvSpPr/>
            <p:nvPr/>
          </p:nvSpPr>
          <p:spPr>
            <a:xfrm>
              <a:off x="2397621" y="1081"/>
              <a:ext cx="1300757" cy="13007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Oval 4"/>
            <p:cNvSpPr/>
            <p:nvPr/>
          </p:nvSpPr>
          <p:spPr>
            <a:xfrm>
              <a:off x="2588112" y="191572"/>
              <a:ext cx="919775" cy="91977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00" kern="12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37339" y="2940559"/>
            <a:ext cx="928043" cy="928043"/>
            <a:chOff x="2397621" y="1081"/>
            <a:chExt cx="1300757" cy="1300757"/>
          </a:xfrm>
          <a:solidFill>
            <a:srgbClr val="FF9900"/>
          </a:solidFill>
        </p:grpSpPr>
        <p:sp>
          <p:nvSpPr>
            <p:cNvPr id="47" name="Oval 46"/>
            <p:cNvSpPr/>
            <p:nvPr/>
          </p:nvSpPr>
          <p:spPr>
            <a:xfrm>
              <a:off x="2397621" y="1081"/>
              <a:ext cx="1300757" cy="13007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Oval 4"/>
            <p:cNvSpPr/>
            <p:nvPr/>
          </p:nvSpPr>
          <p:spPr>
            <a:xfrm>
              <a:off x="2588112" y="191572"/>
              <a:ext cx="919775" cy="91977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00" kern="120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1221" y="1805565"/>
            <a:ext cx="928043" cy="928043"/>
            <a:chOff x="2397621" y="1081"/>
            <a:chExt cx="1300757" cy="1300757"/>
          </a:xfrm>
          <a:solidFill>
            <a:schemeClr val="accent2"/>
          </a:solidFill>
        </p:grpSpPr>
        <p:sp>
          <p:nvSpPr>
            <p:cNvPr id="31" name="Oval 30"/>
            <p:cNvSpPr/>
            <p:nvPr/>
          </p:nvSpPr>
          <p:spPr>
            <a:xfrm>
              <a:off x="2397621" y="1081"/>
              <a:ext cx="1300757" cy="13007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Oval 4"/>
            <p:cNvSpPr/>
            <p:nvPr/>
          </p:nvSpPr>
          <p:spPr>
            <a:xfrm>
              <a:off x="2588112" y="191572"/>
              <a:ext cx="919775" cy="91977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900" kern="120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52259" y="1845792"/>
            <a:ext cx="6614067" cy="4667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b="1" dirty="0" smtClean="0"/>
              <a:t>ซื้อ</a:t>
            </a:r>
            <a:r>
              <a:rPr lang="th-TH" sz="2000" b="1" dirty="0"/>
              <a:t>ขาย</a:t>
            </a:r>
            <a:r>
              <a:rPr lang="th-TH" sz="2000" b="1" dirty="0" smtClean="0"/>
              <a:t>สินค้า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มี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</a:rPr>
              <a:t>กระบวนการสั่งซื้อสินค้าผ่านระบบแบบค้าปลีกและค้าส่ง ผู้ซื้อและผู้ขายสามารถ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ติดตาม</a:t>
            </a:r>
            <a:b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สถานะการสั่งซื้อ 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</a:rPr>
              <a:t>การชำระเงิน และส่งสินค้า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ได้</a:t>
            </a:r>
          </a:p>
          <a:p>
            <a:pPr marL="0" indent="0">
              <a:buNone/>
            </a:pPr>
            <a:endParaRPr lang="en-US" sz="5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th-TH" sz="2000" b="1" dirty="0" smtClean="0"/>
              <a:t>จับคู่</a:t>
            </a:r>
            <a:r>
              <a:rPr lang="th-TH" sz="2000" b="1" dirty="0"/>
              <a:t>ผู้ซื้อ</a:t>
            </a:r>
            <a:r>
              <a:rPr lang="th-TH" sz="2000" b="1" dirty="0" smtClean="0"/>
              <a:t>ผู้ขายอัตโนมัติ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สามารถ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</a:rPr>
              <a:t>จับคู่สินค้าได้ตามความต้องการของผู้ซื้อ เช่น สินค้า ราคา ปริมาณ จังหวัด 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และส่ง</a:t>
            </a:r>
            <a:b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อีเมล์แจ้ง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</a:rPr>
              <a:t>เตือนเมื่อได้ผลการจับคู่ตามที่กำหนด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ไว้</a:t>
            </a:r>
            <a:endParaRPr lang="th-TH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5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th-TH" sz="2000" b="1" dirty="0" smtClean="0"/>
              <a:t>บริหารจัดการร้านค้า</a:t>
            </a:r>
            <a:r>
              <a:rPr lang="th-TH" sz="2000" b="1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th-TH" sz="2000" b="1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ผู้ขายมีหน้าร้านค้าเป็นของตนเอง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สามารถจัดรูปแบบการแสดงผล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และลงขายสินค้าในหน้าเว็บไซต์ได้</a:t>
            </a:r>
            <a:endParaRPr lang="th-TH" sz="20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th-TH" sz="5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th-TH" sz="2000" b="1" dirty="0" smtClean="0"/>
              <a:t>ส่งเสริม</a:t>
            </a:r>
            <a:r>
              <a:rPr lang="th-TH" sz="2000" b="1" dirty="0"/>
              <a:t>การ</a:t>
            </a:r>
            <a:r>
              <a:rPr lang="th-TH" sz="2000" b="1" dirty="0" smtClean="0"/>
              <a:t>ขาย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ผู้ขายสามารถกำหนดโปรโมชั่นของร้านค้า </a:t>
            </a:r>
            <a:r>
              <a:rPr lang="th-TH" sz="2000" dirty="0">
                <a:solidFill>
                  <a:schemeClr val="accent3">
                    <a:lumMod val="50000"/>
                  </a:schemeClr>
                </a:solidFill>
              </a:rPr>
              <a:t>และสามารถส่งอีเมล์เพื่อ</a:t>
            </a: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แนะนำโปรโมชั่นให้กับ</a:t>
            </a:r>
            <a:b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000" dirty="0" smtClean="0">
                <a:solidFill>
                  <a:schemeClr val="accent3">
                    <a:lumMod val="50000"/>
                  </a:schemeClr>
                </a:solidFill>
              </a:rPr>
              <a:t>ลูกค้าได้</a:t>
            </a:r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79" y="4217314"/>
            <a:ext cx="805806" cy="7237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4" y="3114823"/>
            <a:ext cx="720273" cy="664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5" y="1959699"/>
            <a:ext cx="1091821" cy="687997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873051" y="494883"/>
            <a:ext cx="7288310" cy="79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ต</a:t>
            </a:r>
            <a:r>
              <a:rPr lang="th-TH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ลาดสินค้าเกษตรออนไลน์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th-TH" sz="4800" dirty="0" smtClean="0">
                <a:latin typeface="DSN SuKumWit" pitchFamily="2" charset="-34"/>
                <a:cs typeface="DSN SuKumWit" pitchFamily="2" charset="-34"/>
              </a:rPr>
              <a:t>ทำอะไรได้บ้าง ?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213442" y="1031802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2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78" y="1525936"/>
            <a:ext cx="5035449" cy="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รูปภาพ 11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6" y="2013520"/>
            <a:ext cx="2104655" cy="2173557"/>
          </a:xfrm>
          <a:prstGeom prst="rect">
            <a:avLst/>
          </a:prstGeom>
        </p:spPr>
      </p:pic>
      <p:pic>
        <p:nvPicPr>
          <p:cNvPr id="13" name="รูปภาพ 12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60" y="1924334"/>
            <a:ext cx="2253967" cy="2261011"/>
          </a:xfrm>
          <a:prstGeom prst="rect">
            <a:avLst/>
          </a:prstGeom>
        </p:spPr>
      </p:pic>
      <p:pic>
        <p:nvPicPr>
          <p:cNvPr id="14" name="รูปภาพ 13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339" y="4342807"/>
            <a:ext cx="1322217" cy="1070996"/>
          </a:xfrm>
          <a:prstGeom prst="rect">
            <a:avLst/>
          </a:prstGeom>
        </p:spPr>
      </p:pic>
      <p:pic>
        <p:nvPicPr>
          <p:cNvPr id="15" name="รูปภาพ 14" descr="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0058" y="4298725"/>
            <a:ext cx="1057499" cy="1177349"/>
          </a:xfrm>
          <a:prstGeom prst="rect">
            <a:avLst/>
          </a:prstGeom>
        </p:spPr>
      </p:pic>
      <p:cxnSp>
        <p:nvCxnSpPr>
          <p:cNvPr id="20" name="ตัวเชื่อมต่อหักมุม 19"/>
          <p:cNvCxnSpPr/>
          <p:nvPr/>
        </p:nvCxnSpPr>
        <p:spPr>
          <a:xfrm rot="16200000" flipH="1">
            <a:off x="731158" y="4629600"/>
            <a:ext cx="857252" cy="400053"/>
          </a:xfrm>
          <a:prstGeom prst="bentConnector3">
            <a:avLst>
              <a:gd name="adj1" fmla="val 101111"/>
            </a:avLst>
          </a:prstGeom>
          <a:ln w="28575">
            <a:solidFill>
              <a:srgbClr val="2E919E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ตัวเชื่อมต่อหักมุม 31"/>
          <p:cNvCxnSpPr/>
          <p:nvPr/>
        </p:nvCxnSpPr>
        <p:spPr>
          <a:xfrm rot="5400000">
            <a:off x="7340932" y="4568449"/>
            <a:ext cx="904875" cy="390525"/>
          </a:xfrm>
          <a:prstGeom prst="bentConnector3">
            <a:avLst>
              <a:gd name="adj1" fmla="val 100526"/>
            </a:avLst>
          </a:prstGeom>
          <a:ln w="28575">
            <a:solidFill>
              <a:srgbClr val="678115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97903" y="5734050"/>
            <a:ext cx="1876425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-  ที่ปลอดภัย ได้มาตรฐาน 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  <a:p>
            <a:pPr>
              <a:lnSpc>
                <a:spcPct val="70000"/>
              </a:lnSpc>
            </a:pPr>
            <a:r>
              <a:rPr lang="th-TH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-  รับประกันคุณภาพด้วย</a:t>
            </a:r>
          </a:p>
          <a:p>
            <a:pPr>
              <a:lnSpc>
                <a:spcPct val="70000"/>
              </a:lnSpc>
            </a:pPr>
            <a:r>
              <a:rPr lang="th-TH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th-TH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ระบบ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QR TRACE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59803" y="5438775"/>
            <a:ext cx="140017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SN SuKumWit" pitchFamily="2" charset="-34"/>
                <a:cs typeface="DSN SuKumWit" pitchFamily="2" charset="-34"/>
              </a:rPr>
              <a:t>อยากขายสินค้า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19850" y="5838825"/>
            <a:ext cx="1876425" cy="5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- ที่คุณภาพดี ปลอดภัย 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  <a:p>
            <a:pPr>
              <a:lnSpc>
                <a:spcPct val="70000"/>
              </a:lnSpc>
            </a:pPr>
            <a:r>
              <a:rPr lang="th-TH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- ตรงตามความต้องการ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72225" y="5514975"/>
            <a:ext cx="1400175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SN SuKumWit" pitchFamily="2" charset="-34"/>
                <a:cs typeface="DSN SuKumWit" pitchFamily="2" charset="-34"/>
              </a:rPr>
              <a:t>อยากซื้อสินค้า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8454" y="5962650"/>
            <a:ext cx="107632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SN SuKumWit" pitchFamily="2" charset="-34"/>
                <a:cs typeface="DSN SuKumWit" pitchFamily="2" charset="-34"/>
              </a:rPr>
              <a:t>ลงทะเบียน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83982" y="6181725"/>
            <a:ext cx="1619251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cxnSp>
        <p:nvCxnSpPr>
          <p:cNvPr id="54" name="ตัวเชื่อมต่อหักมุม 53"/>
          <p:cNvCxnSpPr/>
          <p:nvPr/>
        </p:nvCxnSpPr>
        <p:spPr>
          <a:xfrm flipV="1">
            <a:off x="2769562" y="5220589"/>
            <a:ext cx="930569" cy="2661"/>
          </a:xfrm>
          <a:prstGeom prst="bentConnector3">
            <a:avLst>
              <a:gd name="adj1" fmla="val 50000"/>
            </a:avLst>
          </a:prstGeom>
          <a:ln w="28575">
            <a:solidFill>
              <a:srgbClr val="2E919E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ตัวเชื่อมต่อหักมุม 55"/>
          <p:cNvCxnSpPr/>
          <p:nvPr/>
        </p:nvCxnSpPr>
        <p:spPr>
          <a:xfrm rot="10800000" flipV="1">
            <a:off x="5441657" y="5220585"/>
            <a:ext cx="937879" cy="2437"/>
          </a:xfrm>
          <a:prstGeom prst="bentConnector3">
            <a:avLst>
              <a:gd name="adj1" fmla="val 50000"/>
            </a:avLst>
          </a:prstGeom>
          <a:ln w="28575">
            <a:solidFill>
              <a:srgbClr val="678115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รูปภาพ 57" descr="2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1442" y="1620923"/>
            <a:ext cx="2773784" cy="3371688"/>
          </a:xfrm>
          <a:prstGeom prst="rect">
            <a:avLst/>
          </a:prstGeom>
        </p:spPr>
      </p:pic>
      <p:pic>
        <p:nvPicPr>
          <p:cNvPr id="17" name="รูปภาพ 16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9513" y="4565816"/>
            <a:ext cx="1403529" cy="1412885"/>
          </a:xfrm>
          <a:prstGeom prst="rect">
            <a:avLst/>
          </a:prstGeom>
        </p:spPr>
      </p:pic>
      <p:sp>
        <p:nvSpPr>
          <p:cNvPr id="60" name="Title 1"/>
          <p:cNvSpPr txBox="1">
            <a:spLocks/>
          </p:cNvSpPr>
          <p:nvPr/>
        </p:nvSpPr>
        <p:spPr>
          <a:xfrm>
            <a:off x="1418971" y="344755"/>
            <a:ext cx="5732465" cy="951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200" dirty="0" smtClean="0">
                <a:latin typeface="DSN SuKumWit" pitchFamily="2" charset="-34"/>
                <a:cs typeface="DSN SuKumWit" pitchFamily="2" charset="-34"/>
              </a:rPr>
              <a:t>อยาก</a:t>
            </a:r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th-TH" sz="7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ซื้อ</a:t>
            </a:r>
            <a:r>
              <a:rPr lang="th-TH" sz="5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-</a:t>
            </a:r>
            <a:r>
              <a:rPr lang="th-TH" sz="7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ขาย </a:t>
            </a:r>
            <a:r>
              <a:rPr lang="th-TH" sz="4800" dirty="0" smtClean="0">
                <a:latin typeface="DSN SuKumWit" pitchFamily="2" charset="-34"/>
                <a:cs typeface="DSN SuKumWit" pitchFamily="2" charset="-34"/>
              </a:rPr>
              <a:t>ต้องทำอย่างไร ?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5240738" y="868026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62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74" y="1389456"/>
            <a:ext cx="5035449" cy="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3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มนมุมสี่เหลี่ยมด้านเดียวกัน 156"/>
          <p:cNvSpPr/>
          <p:nvPr/>
        </p:nvSpPr>
        <p:spPr>
          <a:xfrm rot="10800000">
            <a:off x="6823879" y="-4"/>
            <a:ext cx="2197289" cy="58685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54" name="กลุ่ม 153"/>
          <p:cNvGrpSpPr/>
          <p:nvPr/>
        </p:nvGrpSpPr>
        <p:grpSpPr>
          <a:xfrm>
            <a:off x="615336" y="408499"/>
            <a:ext cx="7941814" cy="6142428"/>
            <a:chOff x="451559" y="160099"/>
            <a:chExt cx="8245335" cy="6377180"/>
          </a:xfrm>
        </p:grpSpPr>
        <p:cxnSp>
          <p:nvCxnSpPr>
            <p:cNvPr id="38" name="ตัวเชื่อมต่อตรง 37"/>
            <p:cNvCxnSpPr/>
            <p:nvPr/>
          </p:nvCxnSpPr>
          <p:spPr>
            <a:xfrm rot="16200000" flipH="1">
              <a:off x="1350704" y="3321234"/>
              <a:ext cx="6318913" cy="11317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รูปภาพ 11" descr="7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0123" y="1851378"/>
              <a:ext cx="4012112" cy="4484649"/>
            </a:xfrm>
            <a:prstGeom prst="rect">
              <a:avLst/>
            </a:prstGeom>
          </p:spPr>
        </p:pic>
        <p:pic>
          <p:nvPicPr>
            <p:cNvPr id="13" name="รูปภาพ 12" descr="9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491" y="1266036"/>
              <a:ext cx="873315" cy="716118"/>
            </a:xfrm>
            <a:prstGeom prst="rect">
              <a:avLst/>
            </a:prstGeom>
          </p:spPr>
        </p:pic>
        <p:pic>
          <p:nvPicPr>
            <p:cNvPr id="14" name="รูปภาพ 13" descr="10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626" y="2126687"/>
              <a:ext cx="701564" cy="798810"/>
            </a:xfrm>
            <a:prstGeom prst="rect">
              <a:avLst/>
            </a:prstGeom>
          </p:spPr>
        </p:pic>
        <p:pic>
          <p:nvPicPr>
            <p:cNvPr id="15" name="รูปภาพ 14" descr="11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564" y="4111476"/>
              <a:ext cx="694159" cy="844560"/>
            </a:xfrm>
            <a:prstGeom prst="rect">
              <a:avLst/>
            </a:prstGeom>
          </p:spPr>
        </p:pic>
        <p:pic>
          <p:nvPicPr>
            <p:cNvPr id="16" name="รูปภาพ 15" descr="1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855" y="3086971"/>
              <a:ext cx="715416" cy="844191"/>
            </a:xfrm>
            <a:prstGeom prst="rect">
              <a:avLst/>
            </a:prstGeom>
          </p:spPr>
        </p:pic>
        <p:pic>
          <p:nvPicPr>
            <p:cNvPr id="17" name="รูปภาพ 16" descr="13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559" y="5156792"/>
              <a:ext cx="1449901" cy="122275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647873" y="1582987"/>
              <a:ext cx="1400175" cy="59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สร้าง</a:t>
              </a: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/>
              </a:r>
              <a:b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</a:b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ร้านค้าออนไลน์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3902" y="2353217"/>
              <a:ext cx="1400175" cy="589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ลงขายสินค้า</a:t>
              </a:r>
              <a:b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</a:br>
              <a: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ลงโปรโมชั่น</a:t>
              </a:r>
              <a:endParaRPr lang="en-US" sz="2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cxnSp>
          <p:nvCxnSpPr>
            <p:cNvPr id="32" name="ตัวเชื่อมต่อตรง 31"/>
            <p:cNvCxnSpPr/>
            <p:nvPr/>
          </p:nvCxnSpPr>
          <p:spPr>
            <a:xfrm rot="16200000" flipV="1">
              <a:off x="1467737" y="1930915"/>
              <a:ext cx="171450" cy="171450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ตัวเชื่อมต่อตรง 33"/>
            <p:cNvCxnSpPr/>
            <p:nvPr/>
          </p:nvCxnSpPr>
          <p:spPr>
            <a:xfrm rot="10800000" flipV="1">
              <a:off x="1648047" y="2123892"/>
              <a:ext cx="1370938" cy="2620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ตัวเชื่อมต่อตรง 44"/>
            <p:cNvCxnSpPr/>
            <p:nvPr/>
          </p:nvCxnSpPr>
          <p:spPr>
            <a:xfrm rot="10800000">
              <a:off x="1439829" y="2902020"/>
              <a:ext cx="1019175" cy="1588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รูปภาพ 50" descr="1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2665" y="471368"/>
              <a:ext cx="1255201" cy="1296294"/>
            </a:xfrm>
            <a:prstGeom prst="rect">
              <a:avLst/>
            </a:prstGeom>
          </p:spPr>
        </p:pic>
        <p:grpSp>
          <p:nvGrpSpPr>
            <p:cNvPr id="52" name="กลุ่ม 51"/>
            <p:cNvGrpSpPr/>
            <p:nvPr/>
          </p:nvGrpSpPr>
          <p:grpSpPr>
            <a:xfrm>
              <a:off x="2242939" y="160099"/>
              <a:ext cx="1139564" cy="1122770"/>
              <a:chOff x="2594344" y="297712"/>
              <a:chExt cx="1446074" cy="1424763"/>
            </a:xfrm>
          </p:grpSpPr>
          <p:sp>
            <p:nvSpPr>
              <p:cNvPr id="46" name="วงรี 45"/>
              <p:cNvSpPr/>
              <p:nvPr/>
            </p:nvSpPr>
            <p:spPr>
              <a:xfrm>
                <a:off x="2594344" y="297712"/>
                <a:ext cx="1424763" cy="1424763"/>
              </a:xfrm>
              <a:prstGeom prst="ellipse">
                <a:avLst/>
              </a:prstGeom>
              <a:solidFill>
                <a:srgbClr val="35A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640243" y="707800"/>
                <a:ext cx="1400175" cy="6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th-TH" sz="4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ผู้ขาย</a:t>
                </a:r>
                <a:endParaRPr lang="en-US" sz="36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  <p:pic>
          <p:nvPicPr>
            <p:cNvPr id="53" name="รูปภาพ 52" descr="2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59296" y="477672"/>
              <a:ext cx="1369625" cy="1373905"/>
            </a:xfrm>
            <a:prstGeom prst="rect">
              <a:avLst/>
            </a:prstGeom>
          </p:spPr>
        </p:pic>
        <p:grpSp>
          <p:nvGrpSpPr>
            <p:cNvPr id="54" name="กลุ่ม 53"/>
            <p:cNvGrpSpPr/>
            <p:nvPr/>
          </p:nvGrpSpPr>
          <p:grpSpPr>
            <a:xfrm>
              <a:off x="5563841" y="163772"/>
              <a:ext cx="1158115" cy="1154132"/>
              <a:chOff x="5027873" y="357166"/>
              <a:chExt cx="1429680" cy="1424763"/>
            </a:xfrm>
          </p:grpSpPr>
          <p:sp>
            <p:nvSpPr>
              <p:cNvPr id="47" name="วงรี 46"/>
              <p:cNvSpPr/>
              <p:nvPr/>
            </p:nvSpPr>
            <p:spPr>
              <a:xfrm>
                <a:off x="5027873" y="357166"/>
                <a:ext cx="1424763" cy="1424763"/>
              </a:xfrm>
              <a:prstGeom prst="ellipse">
                <a:avLst/>
              </a:prstGeom>
              <a:solidFill>
                <a:srgbClr val="7694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057378" y="813890"/>
                <a:ext cx="1400175" cy="6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th-TH" sz="4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ผู้ซื้อ</a:t>
                </a:r>
                <a:endParaRPr lang="en-US" sz="36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149853" y="3079769"/>
              <a:ext cx="1400175" cy="59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ตรวจสอบ</a:t>
              </a:r>
              <a:b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</a:b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รายการสั่งซื้อ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cxnSp>
          <p:nvCxnSpPr>
            <p:cNvPr id="56" name="ตัวเชื่อมต่อตรง 55"/>
            <p:cNvCxnSpPr/>
            <p:nvPr/>
          </p:nvCxnSpPr>
          <p:spPr>
            <a:xfrm rot="10800000">
              <a:off x="1315780" y="3649838"/>
              <a:ext cx="1019175" cy="1588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153393" y="4242265"/>
              <a:ext cx="1400175" cy="59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ตรวจสอบ</a:t>
              </a:r>
              <a:b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</a:b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การชำระเงิน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cxnSp>
          <p:nvCxnSpPr>
            <p:cNvPr id="63" name="ตัวเชื่อมต่อตรง 62"/>
            <p:cNvCxnSpPr/>
            <p:nvPr/>
          </p:nvCxnSpPr>
          <p:spPr>
            <a:xfrm rot="10800000">
              <a:off x="1329956" y="4195640"/>
              <a:ext cx="1019175" cy="1588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ตัวเชื่อมต่อตรง 63"/>
            <p:cNvCxnSpPr/>
            <p:nvPr/>
          </p:nvCxnSpPr>
          <p:spPr>
            <a:xfrm rot="5400000">
              <a:off x="1545707" y="4933509"/>
              <a:ext cx="211988" cy="211987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ตัวเชื่อมต่อตรง 64"/>
            <p:cNvCxnSpPr/>
            <p:nvPr/>
          </p:nvCxnSpPr>
          <p:spPr>
            <a:xfrm rot="10800000">
              <a:off x="1754373" y="4944140"/>
              <a:ext cx="935665" cy="1"/>
            </a:xfrm>
            <a:prstGeom prst="line">
              <a:avLst/>
            </a:prstGeom>
            <a:ln w="28575">
              <a:solidFill>
                <a:srgbClr val="2E919E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560950" y="5075150"/>
              <a:ext cx="1400175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จัดส่งสินค้า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pic>
          <p:nvPicPr>
            <p:cNvPr id="81" name="รูปภาพ 80" descr="16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08837" y="1636822"/>
              <a:ext cx="1490884" cy="828269"/>
            </a:xfrm>
            <a:prstGeom prst="rect">
              <a:avLst/>
            </a:prstGeom>
          </p:spPr>
        </p:pic>
        <p:pic>
          <p:nvPicPr>
            <p:cNvPr id="82" name="รูปภาพ 81" descr="17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88808" y="2743197"/>
              <a:ext cx="937118" cy="940242"/>
            </a:xfrm>
            <a:prstGeom prst="rect">
              <a:avLst/>
            </a:prstGeom>
          </p:spPr>
        </p:pic>
        <p:pic>
          <p:nvPicPr>
            <p:cNvPr id="83" name="รูปภาพ 82" descr="19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24575" y="3825950"/>
              <a:ext cx="773165" cy="1128819"/>
            </a:xfrm>
            <a:prstGeom prst="rect">
              <a:avLst/>
            </a:prstGeom>
          </p:spPr>
        </p:pic>
        <p:pic>
          <p:nvPicPr>
            <p:cNvPr id="84" name="รูปภาพ 83" descr="20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7694" y="5050469"/>
              <a:ext cx="1499200" cy="1231050"/>
            </a:xfrm>
            <a:prstGeom prst="rect">
              <a:avLst/>
            </a:prstGeom>
          </p:spPr>
        </p:pic>
        <p:cxnSp>
          <p:nvCxnSpPr>
            <p:cNvPr id="85" name="ตัวเชื่อมต่อตรง 84"/>
            <p:cNvCxnSpPr/>
            <p:nvPr/>
          </p:nvCxnSpPr>
          <p:spPr>
            <a:xfrm rot="10800000" flipV="1">
              <a:off x="6312653" y="4859078"/>
              <a:ext cx="906855" cy="2879"/>
            </a:xfrm>
            <a:prstGeom prst="line">
              <a:avLst/>
            </a:prstGeom>
            <a:ln w="28575">
              <a:solidFill>
                <a:srgbClr val="67811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rot="16200000" flipV="1">
              <a:off x="7176990" y="4880348"/>
              <a:ext cx="244549" cy="202012"/>
            </a:xfrm>
            <a:prstGeom prst="line">
              <a:avLst/>
            </a:prstGeom>
            <a:ln w="28575">
              <a:solidFill>
                <a:srgbClr val="67811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083334" y="4993626"/>
              <a:ext cx="1400175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รอรับสินค้า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cxnSp>
          <p:nvCxnSpPr>
            <p:cNvPr id="98" name="ตัวเชื่อมต่อตรง 97"/>
            <p:cNvCxnSpPr/>
            <p:nvPr/>
          </p:nvCxnSpPr>
          <p:spPr>
            <a:xfrm rot="10800000" flipV="1">
              <a:off x="6390626" y="2721937"/>
              <a:ext cx="945844" cy="6425"/>
            </a:xfrm>
            <a:prstGeom prst="line">
              <a:avLst/>
            </a:prstGeom>
            <a:ln w="28575">
              <a:solidFill>
                <a:srgbClr val="67811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ตัวเชื่อมต่อตรง 98"/>
            <p:cNvCxnSpPr/>
            <p:nvPr/>
          </p:nvCxnSpPr>
          <p:spPr>
            <a:xfrm rot="10800000" flipV="1">
              <a:off x="7336473" y="2509287"/>
              <a:ext cx="297709" cy="212650"/>
            </a:xfrm>
            <a:prstGeom prst="line">
              <a:avLst/>
            </a:prstGeom>
            <a:ln w="28575">
              <a:solidFill>
                <a:srgbClr val="67811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6159616" y="2383969"/>
              <a:ext cx="1400175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ค้นหาสินค้า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cxnSp>
          <p:nvCxnSpPr>
            <p:cNvPr id="115" name="ตัวเชื่อมต่อตรง 114"/>
            <p:cNvCxnSpPr/>
            <p:nvPr/>
          </p:nvCxnSpPr>
          <p:spPr>
            <a:xfrm rot="10800000">
              <a:off x="6560745" y="3536431"/>
              <a:ext cx="1030903" cy="4208"/>
            </a:xfrm>
            <a:prstGeom prst="line">
              <a:avLst/>
            </a:prstGeom>
            <a:ln w="28575">
              <a:solidFill>
                <a:srgbClr val="67811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6400618" y="4198595"/>
              <a:ext cx="1400175" cy="378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ชำระเงิน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361589" y="2973449"/>
              <a:ext cx="1400175" cy="611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เลือกสินค้า</a:t>
              </a:r>
              <a:br>
                <a:rPr lang="th-TH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SN SuKumWit" pitchFamily="2" charset="-34"/>
                  <a:cs typeface="DSN SuKumWit" pitchFamily="2" charset="-34"/>
                </a:rPr>
              </a:br>
              <a:r>
                <a:rPr lang="th-TH" sz="2000" dirty="0" smtClean="0">
                  <a:solidFill>
                    <a:schemeClr val="bg1">
                      <a:lumMod val="50000"/>
                    </a:schemeClr>
                  </a:solidFill>
                  <a:latin typeface="DSN SuKumWit" pitchFamily="2" charset="-34"/>
                  <a:cs typeface="DSN SuKumWit" pitchFamily="2" charset="-34"/>
                </a:rPr>
                <a:t>ลงตะกร้า</a:t>
              </a:r>
              <a:endParaRPr lang="en-US" sz="2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endParaRPr>
            </a:p>
          </p:txBody>
        </p:sp>
        <p:cxnSp>
          <p:nvCxnSpPr>
            <p:cNvPr id="121" name="ตัวเชื่อมต่อตรง 120"/>
            <p:cNvCxnSpPr/>
            <p:nvPr/>
          </p:nvCxnSpPr>
          <p:spPr>
            <a:xfrm rot="10800000">
              <a:off x="6574920" y="4124765"/>
              <a:ext cx="1030903" cy="4208"/>
            </a:xfrm>
            <a:prstGeom prst="line">
              <a:avLst/>
            </a:prstGeom>
            <a:ln w="28575">
              <a:solidFill>
                <a:srgbClr val="67811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/>
          <p:cNvSpPr txBox="1"/>
          <p:nvPr/>
        </p:nvSpPr>
        <p:spPr>
          <a:xfrm>
            <a:off x="7105505" y="122829"/>
            <a:ext cx="169730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th-TH" sz="2800" dirty="0" smtClean="0">
                <a:solidFill>
                  <a:schemeClr val="bg1"/>
                </a:solidFill>
                <a:latin typeface="DSN SuKumWit" pitchFamily="2" charset="-34"/>
                <a:cs typeface="DSN SuKumWit" pitchFamily="2" charset="-34"/>
              </a:rPr>
              <a:t>ระบบตะกร้าสินค้า</a:t>
            </a:r>
            <a:endParaRPr lang="en-US" sz="2000" dirty="0">
              <a:solidFill>
                <a:schemeClr val="bg1"/>
              </a:solidFill>
              <a:latin typeface="DSN SuKumWit" pitchFamily="2" charset="-34"/>
              <a:cs typeface="DSN SuKumWit" pitchFamily="2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49" name="กลุ่ม 48"/>
          <p:cNvGrpSpPr/>
          <p:nvPr/>
        </p:nvGrpSpPr>
        <p:grpSpPr>
          <a:xfrm>
            <a:off x="812235" y="872523"/>
            <a:ext cx="1863700" cy="1548387"/>
            <a:chOff x="2340773" y="272019"/>
            <a:chExt cx="1863700" cy="1548387"/>
          </a:xfrm>
        </p:grpSpPr>
        <p:pic>
          <p:nvPicPr>
            <p:cNvPr id="50" name="รูปภาพ 49" descr="1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5478" y="571830"/>
              <a:ext cx="1208995" cy="1248576"/>
            </a:xfrm>
            <a:prstGeom prst="rect">
              <a:avLst/>
            </a:prstGeom>
          </p:spPr>
        </p:pic>
        <p:grpSp>
          <p:nvGrpSpPr>
            <p:cNvPr id="51" name="กลุ่ม 51"/>
            <p:cNvGrpSpPr/>
            <p:nvPr/>
          </p:nvGrpSpPr>
          <p:grpSpPr>
            <a:xfrm>
              <a:off x="2340773" y="272019"/>
              <a:ext cx="1097615" cy="1081439"/>
              <a:chOff x="2594344" y="297712"/>
              <a:chExt cx="1446074" cy="1424763"/>
            </a:xfrm>
          </p:grpSpPr>
          <p:sp>
            <p:nvSpPr>
              <p:cNvPr id="52" name="วงรี 51"/>
              <p:cNvSpPr/>
              <p:nvPr/>
            </p:nvSpPr>
            <p:spPr>
              <a:xfrm>
                <a:off x="2594344" y="297712"/>
                <a:ext cx="1424763" cy="1424763"/>
              </a:xfrm>
              <a:prstGeom prst="ellipse">
                <a:avLst/>
              </a:prstGeom>
              <a:solidFill>
                <a:srgbClr val="35A6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40243" y="707800"/>
                <a:ext cx="1400175" cy="6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th-TH" sz="4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ผู้ขาย</a:t>
                </a:r>
                <a:endParaRPr lang="en-US" sz="36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</p:grpSp>
      <p:grpSp>
        <p:nvGrpSpPr>
          <p:cNvPr id="54" name="กลุ่ม 53"/>
          <p:cNvGrpSpPr/>
          <p:nvPr/>
        </p:nvGrpSpPr>
        <p:grpSpPr>
          <a:xfrm>
            <a:off x="6265751" y="848766"/>
            <a:ext cx="1890410" cy="1625675"/>
            <a:chOff x="4764500" y="275557"/>
            <a:chExt cx="1890410" cy="1625675"/>
          </a:xfrm>
        </p:grpSpPr>
        <p:pic>
          <p:nvPicPr>
            <p:cNvPr id="55" name="รูปภาพ 54" descr="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4500" y="577902"/>
              <a:ext cx="1319207" cy="1323330"/>
            </a:xfrm>
            <a:prstGeom prst="rect">
              <a:avLst/>
            </a:prstGeom>
          </p:spPr>
        </p:pic>
        <p:grpSp>
          <p:nvGrpSpPr>
            <p:cNvPr id="56" name="กลุ่ม 53"/>
            <p:cNvGrpSpPr/>
            <p:nvPr/>
          </p:nvGrpSpPr>
          <p:grpSpPr>
            <a:xfrm>
              <a:off x="5539429" y="275557"/>
              <a:ext cx="1115481" cy="1111647"/>
              <a:chOff x="5027875" y="357166"/>
              <a:chExt cx="1429678" cy="1424763"/>
            </a:xfrm>
          </p:grpSpPr>
          <p:sp>
            <p:nvSpPr>
              <p:cNvPr id="57" name="วงรี 56"/>
              <p:cNvSpPr/>
              <p:nvPr/>
            </p:nvSpPr>
            <p:spPr>
              <a:xfrm>
                <a:off x="5027875" y="357166"/>
                <a:ext cx="1424764" cy="1424763"/>
              </a:xfrm>
              <a:prstGeom prst="ellipse">
                <a:avLst/>
              </a:prstGeom>
              <a:solidFill>
                <a:srgbClr val="7694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057378" y="813890"/>
                <a:ext cx="1400175" cy="617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th-TH" sz="4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ผู้ซื้อ</a:t>
                </a:r>
                <a:endParaRPr lang="en-US" sz="36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</p:grpSp>
      <p:pic>
        <p:nvPicPr>
          <p:cNvPr id="62" name="รูปภาพ 61" descr="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019" y="3193576"/>
            <a:ext cx="1771727" cy="1624083"/>
          </a:xfrm>
          <a:prstGeom prst="rect">
            <a:avLst/>
          </a:prstGeom>
        </p:spPr>
      </p:pic>
      <p:pic>
        <p:nvPicPr>
          <p:cNvPr id="64" name="รูปภาพ 63" descr="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962" y="4373192"/>
            <a:ext cx="1429002" cy="1648116"/>
          </a:xfrm>
          <a:prstGeom prst="rect">
            <a:avLst/>
          </a:prstGeom>
        </p:spPr>
      </p:pic>
      <p:pic>
        <p:nvPicPr>
          <p:cNvPr id="63" name="รูปภาพ 62" descr="2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86" y="3018622"/>
            <a:ext cx="1742773" cy="1498785"/>
          </a:xfrm>
          <a:prstGeom prst="rect">
            <a:avLst/>
          </a:prstGeom>
        </p:spPr>
      </p:pic>
      <p:pic>
        <p:nvPicPr>
          <p:cNvPr id="48" name="รูปภาพ 47" descr="21.png"/>
          <p:cNvPicPr>
            <a:picLocks noChangeAspect="1"/>
          </p:cNvPicPr>
          <p:nvPr/>
        </p:nvPicPr>
        <p:blipFill>
          <a:blip r:embed="rId7" cstate="print"/>
          <a:srcRect b="34500"/>
          <a:stretch>
            <a:fillRect/>
          </a:stretch>
        </p:blipFill>
        <p:spPr>
          <a:xfrm>
            <a:off x="2674960" y="4795406"/>
            <a:ext cx="3443608" cy="2062594"/>
          </a:xfrm>
          <a:prstGeom prst="rect">
            <a:avLst/>
          </a:prstGeom>
        </p:spPr>
      </p:pic>
      <p:pic>
        <p:nvPicPr>
          <p:cNvPr id="69" name="รูปภาพ 68" descr="2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014" y="335670"/>
            <a:ext cx="3131427" cy="3806423"/>
          </a:xfrm>
          <a:prstGeom prst="rect">
            <a:avLst/>
          </a:prstGeom>
        </p:spPr>
      </p:pic>
      <p:pic>
        <p:nvPicPr>
          <p:cNvPr id="68" name="รูปภาพ 67" descr="30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21120" y="3866826"/>
            <a:ext cx="2021366" cy="1396108"/>
          </a:xfrm>
          <a:prstGeom prst="rect">
            <a:avLst/>
          </a:prstGeom>
        </p:spPr>
      </p:pic>
      <p:pic>
        <p:nvPicPr>
          <p:cNvPr id="65" name="รูปภาพ 64" descr="29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236" y="4359089"/>
            <a:ext cx="1433014" cy="1652743"/>
          </a:xfrm>
          <a:prstGeom prst="rect">
            <a:avLst/>
          </a:prstGeom>
        </p:spPr>
      </p:pic>
      <p:cxnSp>
        <p:nvCxnSpPr>
          <p:cNvPr id="70" name="ตัวเชื่อมต่อหักมุม 69"/>
          <p:cNvCxnSpPr/>
          <p:nvPr/>
        </p:nvCxnSpPr>
        <p:spPr>
          <a:xfrm rot="16200000" flipH="1">
            <a:off x="2149525" y="2804618"/>
            <a:ext cx="1037229" cy="668738"/>
          </a:xfrm>
          <a:prstGeom prst="bentConnector3">
            <a:avLst>
              <a:gd name="adj1" fmla="val 100000"/>
            </a:avLst>
          </a:prstGeom>
          <a:ln w="28575">
            <a:solidFill>
              <a:srgbClr val="2E919E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86852" y="2654634"/>
            <a:ext cx="1629057" cy="42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SN SuKumWit" pitchFamily="2" charset="-34"/>
                <a:cs typeface="DSN SuKumWit" pitchFamily="2" charset="-34"/>
              </a:rPr>
              <a:t>ลงขายสินค้า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cxnSp>
        <p:nvCxnSpPr>
          <p:cNvPr id="76" name="ตัวเชื่อมต่อหักมุม 75"/>
          <p:cNvCxnSpPr/>
          <p:nvPr/>
        </p:nvCxnSpPr>
        <p:spPr>
          <a:xfrm rot="5400000">
            <a:off x="5800300" y="2934271"/>
            <a:ext cx="1160059" cy="532262"/>
          </a:xfrm>
          <a:prstGeom prst="bentConnector3">
            <a:avLst>
              <a:gd name="adj1" fmla="val 100588"/>
            </a:avLst>
          </a:prstGeom>
          <a:ln w="28575">
            <a:solidFill>
              <a:srgbClr val="678115"/>
            </a:solidFill>
            <a:prstDash val="sysDot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25648" y="2588663"/>
            <a:ext cx="2363762" cy="72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SN SuKumWit" pitchFamily="2" charset="-34"/>
                <a:cs typeface="DSN SuKumWit" pitchFamily="2" charset="-34"/>
              </a:rPr>
              <a:t>ลงความต้องการ</a:t>
            </a:r>
          </a:p>
          <a:p>
            <a:pPr>
              <a:lnSpc>
                <a:spcPct val="70000"/>
              </a:lnSpc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SN SuKumWit" pitchFamily="2" charset="-34"/>
                <a:cs typeface="DSN SuKumWit" pitchFamily="2" charset="-34"/>
              </a:rPr>
              <a:t>ซื้อสินค้า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78" name="มนมุมสี่เหลี่ยมด้านเดียวกัน 77"/>
          <p:cNvSpPr/>
          <p:nvPr/>
        </p:nvSpPr>
        <p:spPr>
          <a:xfrm rot="10800000">
            <a:off x="6823879" y="-4"/>
            <a:ext cx="2197289" cy="586857"/>
          </a:xfrm>
          <a:prstGeom prst="round2Same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941728" y="122829"/>
            <a:ext cx="2038495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th-TH" sz="2800" dirty="0" smtClean="0">
                <a:solidFill>
                  <a:schemeClr val="bg1"/>
                </a:solidFill>
                <a:latin typeface="DSN SuKumWit" pitchFamily="2" charset="-34"/>
                <a:cs typeface="DSN SuKumWit" pitchFamily="2" charset="-34"/>
              </a:rPr>
              <a:t>ระบบจับคู่อัตโนมัติ</a:t>
            </a:r>
            <a:endParaRPr lang="en-US" sz="2000" dirty="0">
              <a:solidFill>
                <a:schemeClr val="bg1"/>
              </a:solidFill>
              <a:latin typeface="DSN SuKumWit" pitchFamily="2" charset="-34"/>
              <a:cs typeface="DSN SuKumW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34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76588" y="6238270"/>
            <a:ext cx="2057400" cy="365125"/>
          </a:xfrm>
        </p:spPr>
        <p:txBody>
          <a:bodyPr/>
          <a:lstStyle/>
          <a:p>
            <a:fld id="{24C626ED-EC56-4B94-B907-5E62860FFFF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60315" y="191062"/>
            <a:ext cx="6114198" cy="1023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dirty="0" smtClean="0">
                <a:latin typeface="DSN SuKumWit" pitchFamily="2" charset="-34"/>
                <a:cs typeface="DSN SuKumWit" pitchFamily="2" charset="-34"/>
              </a:rPr>
              <a:t>วิธีการ</a:t>
            </a:r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th-TH" sz="5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สมัครสมาชิก </a:t>
            </a:r>
            <a:r>
              <a:rPr lang="th-TH" sz="4000" dirty="0" smtClean="0">
                <a:latin typeface="DSN SuKumWit" pitchFamily="2" charset="-34"/>
                <a:cs typeface="DSN SuKumWit" pitchFamily="2" charset="-34"/>
              </a:rPr>
              <a:t>ใน </a:t>
            </a:r>
            <a:r>
              <a:rPr lang="en-US" sz="4000" dirty="0" err="1" smtClean="0">
                <a:latin typeface="DSN SuKumWit" pitchFamily="2" charset="-34"/>
                <a:cs typeface="DSN SuKumWit" pitchFamily="2" charset="-34"/>
              </a:rPr>
              <a:t>DGTFarm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240738" y="814506"/>
            <a:ext cx="3019016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0" y="1371561"/>
            <a:ext cx="5035449" cy="87228"/>
          </a:xfrm>
          <a:prstGeom prst="rect">
            <a:avLst/>
          </a:prstGeom>
        </p:spPr>
      </p:pic>
      <p:pic>
        <p:nvPicPr>
          <p:cNvPr id="2050" name="Picture 2" descr="K:\TEST DGT\1.หน้าแรก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523" y="2150324"/>
            <a:ext cx="7943421" cy="3698401"/>
          </a:xfrm>
          <a:prstGeom prst="rect">
            <a:avLst/>
          </a:prstGeom>
          <a:noFill/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32892" y="1675997"/>
            <a:ext cx="6614067" cy="433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b="1" dirty="0" smtClean="0"/>
              <a:t>1.</a:t>
            </a:r>
            <a:r>
              <a:rPr lang="en-US" sz="2000" b="1" dirty="0" smtClean="0"/>
              <a:t> </a:t>
            </a:r>
            <a:r>
              <a:rPr lang="th-TH" sz="2000" b="1" dirty="0" smtClean="0"/>
              <a:t>เข้าสู่เว็บไซต์ </a:t>
            </a:r>
            <a:r>
              <a:rPr lang="en-US" sz="2000" b="1" dirty="0" err="1" smtClean="0"/>
              <a:t>DGTFarm</a:t>
            </a:r>
            <a:r>
              <a:rPr lang="en-US" sz="2000" b="1" dirty="0" smtClean="0"/>
              <a:t> (</a:t>
            </a:r>
            <a:r>
              <a:rPr lang="en-US" sz="2000" b="1" dirty="0" smtClean="0">
                <a:hlinkClick r:id="rId4"/>
              </a:rPr>
              <a:t>www.dgtfarm.com</a:t>
            </a:r>
            <a:r>
              <a:rPr lang="en-US" sz="2000" b="1" dirty="0" smtClean="0"/>
              <a:t>) </a:t>
            </a:r>
            <a:r>
              <a:rPr lang="th-TH" sz="2000" b="1" dirty="0" smtClean="0"/>
              <a:t>เพื่อสมัครสมาชิก</a:t>
            </a:r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แผนผังลำดับงาน: ตัวเชื่อมต่อ 11"/>
          <p:cNvSpPr/>
          <p:nvPr/>
        </p:nvSpPr>
        <p:spPr>
          <a:xfrm>
            <a:off x="1387996" y="3431440"/>
            <a:ext cx="600501" cy="600501"/>
          </a:xfrm>
          <a:prstGeom prst="flowChartConnector">
            <a:avLst/>
          </a:prstGeom>
          <a:solidFill>
            <a:srgbClr val="EC732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dirty="0" smtClean="0">
                <a:latin typeface="DSN SuKumWit" pitchFamily="2" charset="-34"/>
                <a:cs typeface="DSN SuKumWit" pitchFamily="2" charset="-34"/>
              </a:rPr>
              <a:t>1</a:t>
            </a:r>
            <a:endParaRPr lang="en-US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13" name="สี่เหลี่ยมมุมมน 12"/>
          <p:cNvSpPr/>
          <p:nvPr/>
        </p:nvSpPr>
        <p:spPr>
          <a:xfrm>
            <a:off x="1816925" y="3728856"/>
            <a:ext cx="2042556" cy="2054431"/>
          </a:xfrm>
          <a:prstGeom prst="roundRect">
            <a:avLst>
              <a:gd name="adj" fmla="val 10853"/>
            </a:avLst>
          </a:prstGeom>
          <a:noFill/>
          <a:ln w="76200">
            <a:solidFill>
              <a:srgbClr val="EC7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56328" y="1595697"/>
            <a:ext cx="3862585" cy="4511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b="1" dirty="0" smtClean="0"/>
              <a:t>2.</a:t>
            </a:r>
            <a:r>
              <a:rPr lang="en-US" sz="2400" b="1" dirty="0" smtClean="0"/>
              <a:t> </a:t>
            </a:r>
            <a:r>
              <a:rPr lang="th-TH" sz="2400" b="1" dirty="0" smtClean="0"/>
              <a:t>กรอกข้อมูลการสมัครสมาชิก</a:t>
            </a:r>
          </a:p>
          <a:p>
            <a:pPr marL="0" indent="0">
              <a:buNone/>
            </a:pP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 เลือกประเภทที่ต้องการสมัคร</a:t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( ซื้อ / ขาย / ซื้อ-ขาย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</a:t>
            </a:r>
            <a:r>
              <a:rPr lang="th-TH" sz="1600" b="1" u="sng" dirty="0" smtClean="0">
                <a:solidFill>
                  <a:srgbClr val="FF0000"/>
                </a:solidFill>
              </a:rPr>
              <a:t>แนะนำให้สมัคร</a:t>
            </a:r>
            <a:r>
              <a:rPr lang="en-US" sz="1600" b="1" dirty="0" smtClean="0">
                <a:solidFill>
                  <a:srgbClr val="FF0000"/>
                </a:solidFill>
              </a:rPr>
              <a:t>)</a:t>
            </a:r>
            <a:r>
              <a:rPr lang="th-TH" sz="1600" b="1" dirty="0" smtClean="0">
                <a:solidFill>
                  <a:srgbClr val="FF0000"/>
                </a:solidFill>
              </a:rPr>
              <a:t> 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2.2 กรอกข้อมูลทั่วไปของผู้สมัคร</a:t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- รหัสบัตรประชาชน</a:t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- มาตรฐานสินค้าที่ได้รับ </a:t>
            </a:r>
            <a:r>
              <a:rPr lang="th-TH" sz="1600" b="1" dirty="0" smtClean="0">
                <a:solidFill>
                  <a:srgbClr val="FF0000"/>
                </a:solidFill>
              </a:rPr>
              <a:t>(</a:t>
            </a:r>
            <a:r>
              <a:rPr lang="th-TH" sz="1600" b="1" u="sng" dirty="0" smtClean="0">
                <a:solidFill>
                  <a:srgbClr val="FF0000"/>
                </a:solidFill>
              </a:rPr>
              <a:t>ผู้ขาย</a:t>
            </a:r>
            <a:r>
              <a:rPr lang="th-TH" sz="1600" b="1" dirty="0" smtClean="0">
                <a:solidFill>
                  <a:srgbClr val="FF0000"/>
                </a:solidFill>
              </a:rPr>
              <a:t>)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- รหัสผู้ประกอบการ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QR-Trace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(ถ้ามี)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h-TH" sz="1600" b="1" dirty="0" smtClean="0">
                <a:solidFill>
                  <a:srgbClr val="FF0000"/>
                </a:solidFill>
              </a:rPr>
              <a:t>(</a:t>
            </a:r>
            <a:r>
              <a:rPr lang="th-TH" sz="1600" b="1" u="sng" dirty="0" smtClean="0">
                <a:solidFill>
                  <a:srgbClr val="FF0000"/>
                </a:solidFill>
              </a:rPr>
              <a:t>ผู้ขาย</a:t>
            </a:r>
            <a:r>
              <a:rPr lang="th-TH" sz="1600" b="1" dirty="0" smtClean="0">
                <a:solidFill>
                  <a:srgbClr val="FF0000"/>
                </a:solidFill>
              </a:rPr>
              <a:t>)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- ชื่อ-นามสกุล / ที่อยู่ /เบอร์โทรศัพท์</a:t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-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E-Mail (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ที่ใช้งานจริง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2.3 กรอกรหัสผ่าน และ รหัสตรวจสอบ (</a:t>
            </a:r>
            <a:r>
              <a:rPr 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Captcha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2.4 กดปุ่ม สมัครสมาชิก เพื่อยืนยันการสมัคร</a:t>
            </a:r>
            <a:b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และรอการตรวจสอบจากทีมงาน </a:t>
            </a:r>
            <a:r>
              <a:rPr lang="en-US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DGTFarm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(แจ้งผลการสมัครผ่าน 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E-Mail</a:t>
            </a:r>
            <a:r>
              <a:rPr lang="th-TH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กลุ่ม 31"/>
          <p:cNvGrpSpPr/>
          <p:nvPr/>
        </p:nvGrpSpPr>
        <p:grpSpPr>
          <a:xfrm>
            <a:off x="3823276" y="1230671"/>
            <a:ext cx="4832877" cy="5210656"/>
            <a:chOff x="3999613" y="1589715"/>
            <a:chExt cx="4041910" cy="4357860"/>
          </a:xfrm>
        </p:grpSpPr>
        <p:pic>
          <p:nvPicPr>
            <p:cNvPr id="9" name="Picture 3" descr="K:\TEST DGT\2.สมัคร(ซื่อ-ขาย).png"/>
            <p:cNvPicPr>
              <a:picLocks noChangeAspect="1" noChangeArrowheads="1"/>
            </p:cNvPicPr>
            <p:nvPr/>
          </p:nvPicPr>
          <p:blipFill>
            <a:blip r:embed="rId2"/>
            <a:srcRect l="17237" t="7760" r="18570" b="10807"/>
            <a:stretch>
              <a:fillRect/>
            </a:stretch>
          </p:blipFill>
          <p:spPr bwMode="auto">
            <a:xfrm>
              <a:off x="4190337" y="1698660"/>
              <a:ext cx="3851186" cy="424891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สี่เหลี่ยมมุมมน 9"/>
            <p:cNvSpPr/>
            <p:nvPr/>
          </p:nvSpPr>
          <p:spPr>
            <a:xfrm>
              <a:off x="4465122" y="1863306"/>
              <a:ext cx="1983178" cy="241540"/>
            </a:xfrm>
            <a:prstGeom prst="roundRect">
              <a:avLst>
                <a:gd name="adj" fmla="val 10853"/>
              </a:avLst>
            </a:prstGeom>
            <a:noFill/>
            <a:ln w="28575">
              <a:solidFill>
                <a:srgbClr val="EC73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กลุ่ม 13"/>
            <p:cNvGrpSpPr/>
            <p:nvPr/>
          </p:nvGrpSpPr>
          <p:grpSpPr>
            <a:xfrm>
              <a:off x="6288489" y="1589715"/>
              <a:ext cx="448809" cy="473172"/>
              <a:chOff x="6288489" y="1589715"/>
              <a:chExt cx="448809" cy="473172"/>
            </a:xfrm>
          </p:grpSpPr>
          <p:sp>
            <p:nvSpPr>
              <p:cNvPr id="8" name="แผนผังลำดับงาน: ตัวเชื่อมต่อ 7"/>
              <p:cNvSpPr/>
              <p:nvPr/>
            </p:nvSpPr>
            <p:spPr>
              <a:xfrm>
                <a:off x="6300632" y="1623974"/>
                <a:ext cx="402644" cy="402644"/>
              </a:xfrm>
              <a:prstGeom prst="flowChartConnector">
                <a:avLst/>
              </a:prstGeom>
              <a:solidFill>
                <a:srgbClr val="EC732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DSN SuKumWit" pitchFamily="2" charset="-34"/>
                  <a:cs typeface="DSN SuKumWit" pitchFamily="2" charset="-34"/>
                </a:endParaRPr>
              </a:p>
            </p:txBody>
          </p:sp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6288489" y="1589715"/>
                <a:ext cx="448809" cy="47317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Cordia New" panose="020B0304020202020204" pitchFamily="34" charset="-34"/>
                    <a:ea typeface="+mj-ea"/>
                    <a:cs typeface="Cordia New" panose="020B0304020202020204" pitchFamily="34" charset="-34"/>
                  </a:defRPr>
                </a:lvl1pPr>
              </a:lstStyle>
              <a:p>
                <a:pPr algn="ctr"/>
                <a:r>
                  <a:rPr lang="th-TH" sz="2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2.1</a:t>
                </a:r>
                <a:endParaRPr lang="en-US" sz="48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  <p:sp>
          <p:nvSpPr>
            <p:cNvPr id="15" name="สี่เหลี่ยมมุมมน 14"/>
            <p:cNvSpPr/>
            <p:nvPr/>
          </p:nvSpPr>
          <p:spPr>
            <a:xfrm>
              <a:off x="4281098" y="5623971"/>
              <a:ext cx="1093159" cy="297707"/>
            </a:xfrm>
            <a:prstGeom prst="roundRect">
              <a:avLst>
                <a:gd name="adj" fmla="val 10853"/>
              </a:avLst>
            </a:prstGeom>
            <a:noFill/>
            <a:ln w="28575">
              <a:solidFill>
                <a:srgbClr val="EC73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กลุ่ม 15"/>
            <p:cNvGrpSpPr/>
            <p:nvPr/>
          </p:nvGrpSpPr>
          <p:grpSpPr>
            <a:xfrm>
              <a:off x="3999613" y="5382462"/>
              <a:ext cx="448809" cy="473172"/>
              <a:chOff x="6288489" y="1589715"/>
              <a:chExt cx="448809" cy="473172"/>
            </a:xfrm>
          </p:grpSpPr>
          <p:sp>
            <p:nvSpPr>
              <p:cNvPr id="17" name="แผนผังลำดับงาน: ตัวเชื่อมต่อ 16"/>
              <p:cNvSpPr/>
              <p:nvPr/>
            </p:nvSpPr>
            <p:spPr>
              <a:xfrm>
                <a:off x="6300632" y="1623974"/>
                <a:ext cx="402644" cy="402644"/>
              </a:xfrm>
              <a:prstGeom prst="flowChartConnector">
                <a:avLst/>
              </a:prstGeom>
              <a:solidFill>
                <a:srgbClr val="EC732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DSN SuKumWit" pitchFamily="2" charset="-34"/>
                  <a:cs typeface="DSN SuKumWit" pitchFamily="2" charset="-34"/>
                </a:endParaRPr>
              </a:p>
            </p:txBody>
          </p:sp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6288489" y="1589715"/>
                <a:ext cx="448809" cy="47317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Cordia New" panose="020B0304020202020204" pitchFamily="34" charset="-34"/>
                    <a:ea typeface="+mj-ea"/>
                    <a:cs typeface="Cordia New" panose="020B0304020202020204" pitchFamily="34" charset="-34"/>
                  </a:defRPr>
                </a:lvl1pPr>
              </a:lstStyle>
              <a:p>
                <a:pPr algn="ctr"/>
                <a:r>
                  <a:rPr lang="th-TH" sz="2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2.4</a:t>
                </a:r>
                <a:endParaRPr lang="en-US" sz="48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  <p:sp>
          <p:nvSpPr>
            <p:cNvPr id="20" name="วงเล็บปีกกาขวา 19"/>
            <p:cNvSpPr/>
            <p:nvPr/>
          </p:nvSpPr>
          <p:spPr>
            <a:xfrm>
              <a:off x="6978770" y="2122098"/>
              <a:ext cx="310551" cy="2613804"/>
            </a:xfrm>
            <a:prstGeom prst="rightBrace">
              <a:avLst>
                <a:gd name="adj1" fmla="val 41666"/>
                <a:gd name="adj2" fmla="val 50000"/>
              </a:avLst>
            </a:prstGeom>
            <a:noFill/>
            <a:ln w="28575">
              <a:solidFill>
                <a:srgbClr val="DA6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กลุ่ม 20"/>
            <p:cNvGrpSpPr/>
            <p:nvPr/>
          </p:nvGrpSpPr>
          <p:grpSpPr>
            <a:xfrm>
              <a:off x="7303531" y="3199977"/>
              <a:ext cx="448809" cy="473172"/>
              <a:chOff x="6288489" y="1589715"/>
              <a:chExt cx="448809" cy="473172"/>
            </a:xfrm>
          </p:grpSpPr>
          <p:sp>
            <p:nvSpPr>
              <p:cNvPr id="22" name="แผนผังลำดับงาน: ตัวเชื่อมต่อ 21"/>
              <p:cNvSpPr/>
              <p:nvPr/>
            </p:nvSpPr>
            <p:spPr>
              <a:xfrm>
                <a:off x="6300632" y="1623974"/>
                <a:ext cx="402644" cy="402644"/>
              </a:xfrm>
              <a:prstGeom prst="flowChartConnector">
                <a:avLst/>
              </a:prstGeom>
              <a:solidFill>
                <a:srgbClr val="EC732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DSN SuKumWit" pitchFamily="2" charset="-34"/>
                  <a:cs typeface="DSN SuKumWit" pitchFamily="2" charset="-34"/>
                </a:endParaRPr>
              </a:p>
            </p:txBody>
          </p:sp>
          <p:sp>
            <p:nvSpPr>
              <p:cNvPr id="23" name="Title 1"/>
              <p:cNvSpPr txBox="1">
                <a:spLocks/>
              </p:cNvSpPr>
              <p:nvPr/>
            </p:nvSpPr>
            <p:spPr>
              <a:xfrm>
                <a:off x="6288489" y="1589715"/>
                <a:ext cx="448809" cy="47317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Cordia New" panose="020B0304020202020204" pitchFamily="34" charset="-34"/>
                    <a:ea typeface="+mj-ea"/>
                    <a:cs typeface="Cordia New" panose="020B0304020202020204" pitchFamily="34" charset="-34"/>
                  </a:defRPr>
                </a:lvl1pPr>
              </a:lstStyle>
              <a:p>
                <a:pPr algn="ctr"/>
                <a:r>
                  <a:rPr lang="th-TH" sz="2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2.2</a:t>
                </a:r>
                <a:endParaRPr lang="en-US" sz="48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  <p:sp>
          <p:nvSpPr>
            <p:cNvPr id="28" name="วงเล็บปีกกาขวา 27"/>
            <p:cNvSpPr/>
            <p:nvPr/>
          </p:nvSpPr>
          <p:spPr>
            <a:xfrm>
              <a:off x="6958641" y="4787659"/>
              <a:ext cx="310551" cy="810883"/>
            </a:xfrm>
            <a:prstGeom prst="rightBrace">
              <a:avLst>
                <a:gd name="adj1" fmla="val 47221"/>
                <a:gd name="adj2" fmla="val 50000"/>
              </a:avLst>
            </a:prstGeom>
            <a:noFill/>
            <a:ln w="28575">
              <a:solidFill>
                <a:srgbClr val="DA67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กลุ่ม 28"/>
            <p:cNvGrpSpPr/>
            <p:nvPr/>
          </p:nvGrpSpPr>
          <p:grpSpPr>
            <a:xfrm>
              <a:off x="7248896" y="4948265"/>
              <a:ext cx="448809" cy="473172"/>
              <a:chOff x="6288489" y="1589715"/>
              <a:chExt cx="448809" cy="473172"/>
            </a:xfrm>
          </p:grpSpPr>
          <p:sp>
            <p:nvSpPr>
              <p:cNvPr id="30" name="แผนผังลำดับงาน: ตัวเชื่อมต่อ 29"/>
              <p:cNvSpPr/>
              <p:nvPr/>
            </p:nvSpPr>
            <p:spPr>
              <a:xfrm>
                <a:off x="6300632" y="1623974"/>
                <a:ext cx="402644" cy="402644"/>
              </a:xfrm>
              <a:prstGeom prst="flowChartConnector">
                <a:avLst/>
              </a:prstGeom>
              <a:solidFill>
                <a:srgbClr val="EC732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DSN SuKumWit" pitchFamily="2" charset="-34"/>
                  <a:cs typeface="DSN SuKumWit" pitchFamily="2" charset="-34"/>
                </a:endParaRPr>
              </a:p>
            </p:txBody>
          </p:sp>
          <p:sp>
            <p:nvSpPr>
              <p:cNvPr id="31" name="Title 1"/>
              <p:cNvSpPr txBox="1">
                <a:spLocks/>
              </p:cNvSpPr>
              <p:nvPr/>
            </p:nvSpPr>
            <p:spPr>
              <a:xfrm>
                <a:off x="6288489" y="1589715"/>
                <a:ext cx="448809" cy="47317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Cordia New" panose="020B0304020202020204" pitchFamily="34" charset="-34"/>
                    <a:ea typeface="+mj-ea"/>
                    <a:cs typeface="Cordia New" panose="020B0304020202020204" pitchFamily="34" charset="-34"/>
                  </a:defRPr>
                </a:lvl1pPr>
              </a:lstStyle>
              <a:p>
                <a:pPr algn="ctr"/>
                <a:r>
                  <a:rPr lang="th-TH" sz="2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2.</a:t>
                </a:r>
                <a:r>
                  <a:rPr lang="en-US" sz="2400" dirty="0" smtClean="0">
                    <a:solidFill>
                      <a:schemeClr val="bg1"/>
                    </a:solidFill>
                    <a:latin typeface="DSN SuKumWit" pitchFamily="2" charset="-34"/>
                    <a:cs typeface="DSN SuKumWit" pitchFamily="2" charset="-34"/>
                  </a:rPr>
                  <a:t>3</a:t>
                </a:r>
                <a:endParaRPr lang="en-US" sz="4800" dirty="0">
                  <a:solidFill>
                    <a:schemeClr val="bg1"/>
                  </a:solidFill>
                  <a:latin typeface="DSN SuKumWit" pitchFamily="2" charset="-34"/>
                  <a:cs typeface="DSN SuKumWit" pitchFamily="2" charset="-34"/>
                </a:endParaRPr>
              </a:p>
            </p:txBody>
          </p:sp>
        </p:grpSp>
      </p:grpSp>
      <p:sp>
        <p:nvSpPr>
          <p:cNvPr id="25" name="Title 1"/>
          <p:cNvSpPr txBox="1">
            <a:spLocks/>
          </p:cNvSpPr>
          <p:nvPr/>
        </p:nvSpPr>
        <p:spPr>
          <a:xfrm>
            <a:off x="1555850" y="272954"/>
            <a:ext cx="5158850" cy="750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dirty="0" smtClean="0">
                <a:latin typeface="DSN SuKumWit" pitchFamily="2" charset="-34"/>
                <a:cs typeface="DSN SuKumWit" pitchFamily="2" charset="-34"/>
              </a:rPr>
              <a:t>วิธีการ</a:t>
            </a:r>
            <a:r>
              <a:rPr lang="th-TH" sz="52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 </a:t>
            </a:r>
            <a:r>
              <a:rPr lang="th-TH" sz="5800" dirty="0" smtClean="0">
                <a:solidFill>
                  <a:schemeClr val="accent2">
                    <a:lumMod val="75000"/>
                  </a:schemeClr>
                </a:solidFill>
                <a:latin typeface="DSN SuKumWit" pitchFamily="2" charset="-34"/>
                <a:cs typeface="DSN SuKumWit" pitchFamily="2" charset="-34"/>
              </a:rPr>
              <a:t>สมัครสมาชิก </a:t>
            </a:r>
            <a:r>
              <a:rPr lang="th-TH" sz="4000" dirty="0" smtClean="0">
                <a:latin typeface="DSN SuKumWit" pitchFamily="2" charset="-34"/>
                <a:cs typeface="DSN SuKumWit" pitchFamily="2" charset="-34"/>
              </a:rPr>
              <a:t>ใน </a:t>
            </a:r>
            <a:r>
              <a:rPr lang="en-US" sz="4000" dirty="0" err="1" smtClean="0">
                <a:latin typeface="DSN SuKumWit" pitchFamily="2" charset="-34"/>
                <a:cs typeface="DSN SuKumWit" pitchFamily="2" charset="-34"/>
              </a:rPr>
              <a:t>DGTFarm</a:t>
            </a:r>
            <a:endParaRPr lang="en-US" sz="4800" dirty="0">
              <a:latin typeface="DSN SuKumWit" pitchFamily="2" charset="-34"/>
              <a:cs typeface="DSN SuKumWit" pitchFamily="2" charset="-34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868535" y="678025"/>
            <a:ext cx="2459455" cy="592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DSN SuKumWit" pitchFamily="2" charset="-34"/>
                <a:cs typeface="DSN SuKumWit" pitchFamily="2" charset="-34"/>
              </a:rPr>
              <a:t>www.dgtfarm.com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DSN SuKumWit" pitchFamily="2" charset="-34"/>
              <a:cs typeface="DSN SuKumWit" pitchFamily="2" charset="-34"/>
            </a:endParaRPr>
          </a:p>
        </p:txBody>
      </p:sp>
      <p:pic>
        <p:nvPicPr>
          <p:cNvPr id="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34" y="1139545"/>
            <a:ext cx="5035449" cy="872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3667</TotalTime>
  <Words>387</Words>
  <Application>Microsoft Office PowerPoint</Application>
  <PresentationFormat>On-screen Show (4:3)</PresentationFormat>
  <Paragraphs>139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DSN SuKumWit</vt:lpstr>
      <vt:lpstr>TH SarabunPSK</vt:lpstr>
      <vt:lpstr>Arial</vt:lpstr>
      <vt:lpstr>Cordia New</vt:lpstr>
      <vt:lpstr>Office Theme</vt:lpstr>
      <vt:lpstr>เว็บไซต์ตลาดสินค้าเกษตรออนไลน์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สรุปผลการดำเนินงาน DGTFarm</vt:lpstr>
      <vt:lpstr>สรุปผลการดำเนินงาน DGTFarm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H52VF42</dc:creator>
  <cp:lastModifiedBy>GP3SF42</cp:lastModifiedBy>
  <cp:revision>337</cp:revision>
  <cp:lastPrinted>2018-07-18T05:01:13Z</cp:lastPrinted>
  <dcterms:created xsi:type="dcterms:W3CDTF">2017-01-25T02:12:12Z</dcterms:created>
  <dcterms:modified xsi:type="dcterms:W3CDTF">2018-09-24T04:54:14Z</dcterms:modified>
</cp:coreProperties>
</file>